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 id="2147483988" r:id="rId2"/>
    <p:sldMasterId id="2147483993" r:id="rId3"/>
    <p:sldMasterId id="2147484007" r:id="rId4"/>
    <p:sldMasterId id="2147484021" r:id="rId5"/>
    <p:sldMasterId id="2147484036" r:id="rId6"/>
  </p:sldMasterIdLst>
  <p:notesMasterIdLst>
    <p:notesMasterId r:id="rId27"/>
  </p:notesMasterIdLst>
  <p:sldIdLst>
    <p:sldId id="270" r:id="rId7"/>
    <p:sldId id="261" r:id="rId8"/>
    <p:sldId id="281" r:id="rId9"/>
    <p:sldId id="278" r:id="rId10"/>
    <p:sldId id="258" r:id="rId11"/>
    <p:sldId id="259" r:id="rId12"/>
    <p:sldId id="267" r:id="rId13"/>
    <p:sldId id="264" r:id="rId14"/>
    <p:sldId id="265" r:id="rId15"/>
    <p:sldId id="266" r:id="rId16"/>
    <p:sldId id="260" r:id="rId17"/>
    <p:sldId id="268" r:id="rId18"/>
    <p:sldId id="274" r:id="rId19"/>
    <p:sldId id="269" r:id="rId20"/>
    <p:sldId id="271" r:id="rId21"/>
    <p:sldId id="272" r:id="rId22"/>
    <p:sldId id="275" r:id="rId23"/>
    <p:sldId id="273" r:id="rId24"/>
    <p:sldId id="276" r:id="rId25"/>
    <p:sldId id="27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81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78" autoAdjust="0"/>
  </p:normalViewPr>
  <p:slideViewPr>
    <p:cSldViewPr snapToGrid="0" snapToObjects="1">
      <p:cViewPr varScale="1">
        <p:scale>
          <a:sx n="130" d="100"/>
          <a:sy n="130" d="100"/>
        </p:scale>
        <p:origin x="-12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62C41C-752C-1B44-96B7-5D34D6F06422}" type="doc">
      <dgm:prSet loTypeId="urn:microsoft.com/office/officeart/2005/8/layout/cycle6" loCatId="cycle" qsTypeId="urn:microsoft.com/office/officeart/2005/8/quickstyle/3D3" qsCatId="3D" csTypeId="urn:microsoft.com/office/officeart/2005/8/colors/colorful1#1" csCatId="colorful" phldr="1"/>
      <dgm:spPr/>
      <dgm:t>
        <a:bodyPr/>
        <a:lstStyle/>
        <a:p>
          <a:endParaRPr lang="en-US"/>
        </a:p>
      </dgm:t>
    </dgm:pt>
    <dgm:pt modelId="{41DC9BE0-465E-E347-93AB-F07631EA07BE}">
      <dgm:prSet phldrT="[Text]"/>
      <dgm:spPr/>
      <dgm:t>
        <a:bodyPr/>
        <a:lstStyle/>
        <a:p>
          <a:r>
            <a:rPr lang="en-US" b="1" dirty="0" smtClean="0"/>
            <a:t>Friend</a:t>
          </a:r>
          <a:endParaRPr lang="en-US" b="1" dirty="0"/>
        </a:p>
      </dgm:t>
    </dgm:pt>
    <dgm:pt modelId="{16FC385F-1454-2640-9D5E-DC1CC0593B99}" type="parTrans" cxnId="{AD643483-C2BD-5640-A709-C2A0EC8E09F4}">
      <dgm:prSet/>
      <dgm:spPr/>
      <dgm:t>
        <a:bodyPr/>
        <a:lstStyle/>
        <a:p>
          <a:endParaRPr lang="en-US"/>
        </a:p>
      </dgm:t>
    </dgm:pt>
    <dgm:pt modelId="{A32A4090-6245-5F49-AFA1-BFE7E597B565}" type="sibTrans" cxnId="{AD643483-C2BD-5640-A709-C2A0EC8E09F4}">
      <dgm:prSet/>
      <dgm:spPr/>
      <dgm:t>
        <a:bodyPr/>
        <a:lstStyle/>
        <a:p>
          <a:endParaRPr lang="en-US"/>
        </a:p>
      </dgm:t>
    </dgm:pt>
    <dgm:pt modelId="{CECD35DE-2328-FE4B-8914-1F3D791D5383}">
      <dgm:prSet phldrT="[Text]"/>
      <dgm:spPr>
        <a:solidFill>
          <a:schemeClr val="accent6">
            <a:lumMod val="75000"/>
          </a:schemeClr>
        </a:solidFill>
      </dgm:spPr>
      <dgm:t>
        <a:bodyPr/>
        <a:lstStyle/>
        <a:p>
          <a:r>
            <a:rPr lang="en-US" b="1" dirty="0" smtClean="0"/>
            <a:t>Foe</a:t>
          </a:r>
          <a:endParaRPr lang="en-US" b="1" dirty="0"/>
        </a:p>
      </dgm:t>
    </dgm:pt>
    <dgm:pt modelId="{2690AA99-BC9C-954E-8785-84875F4438CB}" type="parTrans" cxnId="{AFBB18E7-787E-DB45-82B4-20AAC2702DD5}">
      <dgm:prSet/>
      <dgm:spPr/>
      <dgm:t>
        <a:bodyPr/>
        <a:lstStyle/>
        <a:p>
          <a:endParaRPr lang="en-US"/>
        </a:p>
      </dgm:t>
    </dgm:pt>
    <dgm:pt modelId="{366FE661-21FF-6449-8B55-B948774030FE}" type="sibTrans" cxnId="{AFBB18E7-787E-DB45-82B4-20AAC2702DD5}">
      <dgm:prSet/>
      <dgm:spPr/>
      <dgm:t>
        <a:bodyPr/>
        <a:lstStyle/>
        <a:p>
          <a:endParaRPr lang="en-US"/>
        </a:p>
      </dgm:t>
    </dgm:pt>
    <dgm:pt modelId="{D8EFDC8C-B2CD-FB45-916A-FDCC6B39A6B7}">
      <dgm:prSet phldrT="[Text]"/>
      <dgm:spPr>
        <a:solidFill>
          <a:schemeClr val="accent3"/>
        </a:solidFill>
      </dgm:spPr>
      <dgm:t>
        <a:bodyPr/>
        <a:lstStyle/>
        <a:p>
          <a:r>
            <a:rPr lang="en-US" b="1" dirty="0" smtClean="0"/>
            <a:t>Know-It-All</a:t>
          </a:r>
          <a:endParaRPr lang="en-US" b="1" dirty="0"/>
        </a:p>
      </dgm:t>
    </dgm:pt>
    <dgm:pt modelId="{EA1C3734-05DF-A047-AD7F-FB52C5098C80}" type="parTrans" cxnId="{CAAB25AA-18ED-214B-B144-284409D9A363}">
      <dgm:prSet/>
      <dgm:spPr/>
      <dgm:t>
        <a:bodyPr/>
        <a:lstStyle/>
        <a:p>
          <a:endParaRPr lang="en-US"/>
        </a:p>
      </dgm:t>
    </dgm:pt>
    <dgm:pt modelId="{81D9CCEE-965B-814C-9F45-C58302EC4F97}" type="sibTrans" cxnId="{CAAB25AA-18ED-214B-B144-284409D9A363}">
      <dgm:prSet/>
      <dgm:spPr/>
      <dgm:t>
        <a:bodyPr/>
        <a:lstStyle/>
        <a:p>
          <a:endParaRPr lang="en-US"/>
        </a:p>
      </dgm:t>
    </dgm:pt>
    <dgm:pt modelId="{4D717094-9266-B348-8502-3358C219A6DF}">
      <dgm:prSet phldrT="[Text]"/>
      <dgm:spPr/>
      <dgm:t>
        <a:bodyPr/>
        <a:lstStyle/>
        <a:p>
          <a:r>
            <a:rPr lang="en-US" b="1" dirty="0" smtClean="0"/>
            <a:t>Clueless</a:t>
          </a:r>
          <a:endParaRPr lang="en-US" b="1" dirty="0"/>
        </a:p>
      </dgm:t>
    </dgm:pt>
    <dgm:pt modelId="{1F4E11F3-21C8-1749-AF31-060F6C4C418E}" type="parTrans" cxnId="{DF2AFE05-31C7-1247-BC36-AFD3A0F50152}">
      <dgm:prSet/>
      <dgm:spPr/>
      <dgm:t>
        <a:bodyPr/>
        <a:lstStyle/>
        <a:p>
          <a:endParaRPr lang="en-US"/>
        </a:p>
      </dgm:t>
    </dgm:pt>
    <dgm:pt modelId="{B328C219-08E0-E74E-B447-352097AD248E}" type="sibTrans" cxnId="{DF2AFE05-31C7-1247-BC36-AFD3A0F50152}">
      <dgm:prSet/>
      <dgm:spPr/>
      <dgm:t>
        <a:bodyPr/>
        <a:lstStyle/>
        <a:p>
          <a:endParaRPr lang="en-US"/>
        </a:p>
      </dgm:t>
    </dgm:pt>
    <dgm:pt modelId="{43B229E8-30AB-D445-B797-6B33E0328EDA}" type="pres">
      <dgm:prSet presAssocID="{F662C41C-752C-1B44-96B7-5D34D6F06422}" presName="cycle" presStyleCnt="0">
        <dgm:presLayoutVars>
          <dgm:dir/>
          <dgm:resizeHandles val="exact"/>
        </dgm:presLayoutVars>
      </dgm:prSet>
      <dgm:spPr/>
      <dgm:t>
        <a:bodyPr/>
        <a:lstStyle/>
        <a:p>
          <a:endParaRPr lang="en-US"/>
        </a:p>
      </dgm:t>
    </dgm:pt>
    <dgm:pt modelId="{BD51C26F-CE99-F74E-B801-C8C9FAFE797A}" type="pres">
      <dgm:prSet presAssocID="{41DC9BE0-465E-E347-93AB-F07631EA07BE}" presName="node" presStyleLbl="node1" presStyleIdx="0" presStyleCnt="4">
        <dgm:presLayoutVars>
          <dgm:bulletEnabled val="1"/>
        </dgm:presLayoutVars>
      </dgm:prSet>
      <dgm:spPr/>
      <dgm:t>
        <a:bodyPr/>
        <a:lstStyle/>
        <a:p>
          <a:endParaRPr lang="en-US"/>
        </a:p>
      </dgm:t>
    </dgm:pt>
    <dgm:pt modelId="{F817F0E6-5969-BB46-916B-1A0B1A82B509}" type="pres">
      <dgm:prSet presAssocID="{41DC9BE0-465E-E347-93AB-F07631EA07BE}" presName="spNode" presStyleCnt="0"/>
      <dgm:spPr/>
      <dgm:t>
        <a:bodyPr/>
        <a:lstStyle/>
        <a:p>
          <a:endParaRPr lang="en-US"/>
        </a:p>
      </dgm:t>
    </dgm:pt>
    <dgm:pt modelId="{C917F1F6-AB2D-8645-AF64-18BD912EE461}" type="pres">
      <dgm:prSet presAssocID="{A32A4090-6245-5F49-AFA1-BFE7E597B565}" presName="sibTrans" presStyleLbl="sibTrans1D1" presStyleIdx="0" presStyleCnt="4"/>
      <dgm:spPr/>
      <dgm:t>
        <a:bodyPr/>
        <a:lstStyle/>
        <a:p>
          <a:endParaRPr lang="en-US"/>
        </a:p>
      </dgm:t>
    </dgm:pt>
    <dgm:pt modelId="{0C32E855-7B7D-E346-8D52-0A79B4E55F91}" type="pres">
      <dgm:prSet presAssocID="{CECD35DE-2328-FE4B-8914-1F3D791D5383}" presName="node" presStyleLbl="node1" presStyleIdx="1" presStyleCnt="4">
        <dgm:presLayoutVars>
          <dgm:bulletEnabled val="1"/>
        </dgm:presLayoutVars>
      </dgm:prSet>
      <dgm:spPr/>
      <dgm:t>
        <a:bodyPr/>
        <a:lstStyle/>
        <a:p>
          <a:endParaRPr lang="en-US"/>
        </a:p>
      </dgm:t>
    </dgm:pt>
    <dgm:pt modelId="{4BCA34F7-7172-9D41-A014-FC1DE0261491}" type="pres">
      <dgm:prSet presAssocID="{CECD35DE-2328-FE4B-8914-1F3D791D5383}" presName="spNode" presStyleCnt="0"/>
      <dgm:spPr/>
      <dgm:t>
        <a:bodyPr/>
        <a:lstStyle/>
        <a:p>
          <a:endParaRPr lang="en-US"/>
        </a:p>
      </dgm:t>
    </dgm:pt>
    <dgm:pt modelId="{5E0855A4-8631-B74F-8358-AC09676D60CD}" type="pres">
      <dgm:prSet presAssocID="{366FE661-21FF-6449-8B55-B948774030FE}" presName="sibTrans" presStyleLbl="sibTrans1D1" presStyleIdx="1" presStyleCnt="4"/>
      <dgm:spPr/>
      <dgm:t>
        <a:bodyPr/>
        <a:lstStyle/>
        <a:p>
          <a:endParaRPr lang="en-US"/>
        </a:p>
      </dgm:t>
    </dgm:pt>
    <dgm:pt modelId="{2A32B55D-0A09-F145-8789-82488D2B4A1E}" type="pres">
      <dgm:prSet presAssocID="{D8EFDC8C-B2CD-FB45-916A-FDCC6B39A6B7}" presName="node" presStyleLbl="node1" presStyleIdx="2" presStyleCnt="4">
        <dgm:presLayoutVars>
          <dgm:bulletEnabled val="1"/>
        </dgm:presLayoutVars>
      </dgm:prSet>
      <dgm:spPr/>
      <dgm:t>
        <a:bodyPr/>
        <a:lstStyle/>
        <a:p>
          <a:endParaRPr lang="en-US"/>
        </a:p>
      </dgm:t>
    </dgm:pt>
    <dgm:pt modelId="{F73C4BD8-32DB-544F-9577-A4DADF2324A3}" type="pres">
      <dgm:prSet presAssocID="{D8EFDC8C-B2CD-FB45-916A-FDCC6B39A6B7}" presName="spNode" presStyleCnt="0"/>
      <dgm:spPr/>
      <dgm:t>
        <a:bodyPr/>
        <a:lstStyle/>
        <a:p>
          <a:endParaRPr lang="en-US"/>
        </a:p>
      </dgm:t>
    </dgm:pt>
    <dgm:pt modelId="{A7F61FDF-AD6A-6A46-A72A-7BFE970C64BB}" type="pres">
      <dgm:prSet presAssocID="{81D9CCEE-965B-814C-9F45-C58302EC4F97}" presName="sibTrans" presStyleLbl="sibTrans1D1" presStyleIdx="2" presStyleCnt="4"/>
      <dgm:spPr/>
      <dgm:t>
        <a:bodyPr/>
        <a:lstStyle/>
        <a:p>
          <a:endParaRPr lang="en-US"/>
        </a:p>
      </dgm:t>
    </dgm:pt>
    <dgm:pt modelId="{686271AC-837A-CA45-82F9-8C7326853229}" type="pres">
      <dgm:prSet presAssocID="{4D717094-9266-B348-8502-3358C219A6DF}" presName="node" presStyleLbl="node1" presStyleIdx="3" presStyleCnt="4">
        <dgm:presLayoutVars>
          <dgm:bulletEnabled val="1"/>
        </dgm:presLayoutVars>
      </dgm:prSet>
      <dgm:spPr/>
      <dgm:t>
        <a:bodyPr/>
        <a:lstStyle/>
        <a:p>
          <a:endParaRPr lang="en-US"/>
        </a:p>
      </dgm:t>
    </dgm:pt>
    <dgm:pt modelId="{F4A3C50C-8028-7C42-ABF5-6C9F9F3FA780}" type="pres">
      <dgm:prSet presAssocID="{4D717094-9266-B348-8502-3358C219A6DF}" presName="spNode" presStyleCnt="0"/>
      <dgm:spPr/>
      <dgm:t>
        <a:bodyPr/>
        <a:lstStyle/>
        <a:p>
          <a:endParaRPr lang="en-US"/>
        </a:p>
      </dgm:t>
    </dgm:pt>
    <dgm:pt modelId="{C78952A1-EEF6-634B-8BBE-583509B49218}" type="pres">
      <dgm:prSet presAssocID="{B328C219-08E0-E74E-B447-352097AD248E}" presName="sibTrans" presStyleLbl="sibTrans1D1" presStyleIdx="3" presStyleCnt="4"/>
      <dgm:spPr/>
      <dgm:t>
        <a:bodyPr/>
        <a:lstStyle/>
        <a:p>
          <a:endParaRPr lang="en-US"/>
        </a:p>
      </dgm:t>
    </dgm:pt>
  </dgm:ptLst>
  <dgm:cxnLst>
    <dgm:cxn modelId="{FDC76286-27D5-6E42-B631-C7D16F750234}" type="presOf" srcId="{D8EFDC8C-B2CD-FB45-916A-FDCC6B39A6B7}" destId="{2A32B55D-0A09-F145-8789-82488D2B4A1E}" srcOrd="0" destOrd="0" presId="urn:microsoft.com/office/officeart/2005/8/layout/cycle6"/>
    <dgm:cxn modelId="{AFBB18E7-787E-DB45-82B4-20AAC2702DD5}" srcId="{F662C41C-752C-1B44-96B7-5D34D6F06422}" destId="{CECD35DE-2328-FE4B-8914-1F3D791D5383}" srcOrd="1" destOrd="0" parTransId="{2690AA99-BC9C-954E-8785-84875F4438CB}" sibTransId="{366FE661-21FF-6449-8B55-B948774030FE}"/>
    <dgm:cxn modelId="{D24AAF48-AE26-BC4E-894B-3D1BA02D01D4}" type="presOf" srcId="{CECD35DE-2328-FE4B-8914-1F3D791D5383}" destId="{0C32E855-7B7D-E346-8D52-0A79B4E55F91}" srcOrd="0" destOrd="0" presId="urn:microsoft.com/office/officeart/2005/8/layout/cycle6"/>
    <dgm:cxn modelId="{8080499E-CCBB-3044-A94F-20F63E414642}" type="presOf" srcId="{81D9CCEE-965B-814C-9F45-C58302EC4F97}" destId="{A7F61FDF-AD6A-6A46-A72A-7BFE970C64BB}" srcOrd="0" destOrd="0" presId="urn:microsoft.com/office/officeart/2005/8/layout/cycle6"/>
    <dgm:cxn modelId="{8CA64E49-C370-B14C-A3E0-7CD4EA67FB61}" type="presOf" srcId="{B328C219-08E0-E74E-B447-352097AD248E}" destId="{C78952A1-EEF6-634B-8BBE-583509B49218}" srcOrd="0" destOrd="0" presId="urn:microsoft.com/office/officeart/2005/8/layout/cycle6"/>
    <dgm:cxn modelId="{CAAB25AA-18ED-214B-B144-284409D9A363}" srcId="{F662C41C-752C-1B44-96B7-5D34D6F06422}" destId="{D8EFDC8C-B2CD-FB45-916A-FDCC6B39A6B7}" srcOrd="2" destOrd="0" parTransId="{EA1C3734-05DF-A047-AD7F-FB52C5098C80}" sibTransId="{81D9CCEE-965B-814C-9F45-C58302EC4F97}"/>
    <dgm:cxn modelId="{CC312D04-52A4-7744-89E3-2A9CCBF96348}" type="presOf" srcId="{366FE661-21FF-6449-8B55-B948774030FE}" destId="{5E0855A4-8631-B74F-8358-AC09676D60CD}" srcOrd="0" destOrd="0" presId="urn:microsoft.com/office/officeart/2005/8/layout/cycle6"/>
    <dgm:cxn modelId="{BB3B070A-E41B-9140-8630-718636B039F4}" type="presOf" srcId="{41DC9BE0-465E-E347-93AB-F07631EA07BE}" destId="{BD51C26F-CE99-F74E-B801-C8C9FAFE797A}" srcOrd="0" destOrd="0" presId="urn:microsoft.com/office/officeart/2005/8/layout/cycle6"/>
    <dgm:cxn modelId="{5878E18E-339E-5B44-8ED3-3805E6B04C8B}" type="presOf" srcId="{4D717094-9266-B348-8502-3358C219A6DF}" destId="{686271AC-837A-CA45-82F9-8C7326853229}" srcOrd="0" destOrd="0" presId="urn:microsoft.com/office/officeart/2005/8/layout/cycle6"/>
    <dgm:cxn modelId="{DF2AFE05-31C7-1247-BC36-AFD3A0F50152}" srcId="{F662C41C-752C-1B44-96B7-5D34D6F06422}" destId="{4D717094-9266-B348-8502-3358C219A6DF}" srcOrd="3" destOrd="0" parTransId="{1F4E11F3-21C8-1749-AF31-060F6C4C418E}" sibTransId="{B328C219-08E0-E74E-B447-352097AD248E}"/>
    <dgm:cxn modelId="{AD643483-C2BD-5640-A709-C2A0EC8E09F4}" srcId="{F662C41C-752C-1B44-96B7-5D34D6F06422}" destId="{41DC9BE0-465E-E347-93AB-F07631EA07BE}" srcOrd="0" destOrd="0" parTransId="{16FC385F-1454-2640-9D5E-DC1CC0593B99}" sibTransId="{A32A4090-6245-5F49-AFA1-BFE7E597B565}"/>
    <dgm:cxn modelId="{6F0004C7-09F2-9443-B239-D60FBB5B4C44}" type="presOf" srcId="{F662C41C-752C-1B44-96B7-5D34D6F06422}" destId="{43B229E8-30AB-D445-B797-6B33E0328EDA}" srcOrd="0" destOrd="0" presId="urn:microsoft.com/office/officeart/2005/8/layout/cycle6"/>
    <dgm:cxn modelId="{F78A48BE-05F4-1843-B1B8-0FB6A2379309}" type="presOf" srcId="{A32A4090-6245-5F49-AFA1-BFE7E597B565}" destId="{C917F1F6-AB2D-8645-AF64-18BD912EE461}" srcOrd="0" destOrd="0" presId="urn:microsoft.com/office/officeart/2005/8/layout/cycle6"/>
    <dgm:cxn modelId="{5158EF61-3B1C-894E-BEE0-0F3553ACC8B5}" type="presParOf" srcId="{43B229E8-30AB-D445-B797-6B33E0328EDA}" destId="{BD51C26F-CE99-F74E-B801-C8C9FAFE797A}" srcOrd="0" destOrd="0" presId="urn:microsoft.com/office/officeart/2005/8/layout/cycle6"/>
    <dgm:cxn modelId="{FE79E893-569C-3E4A-8B58-4E19FF9CA0F2}" type="presParOf" srcId="{43B229E8-30AB-D445-B797-6B33E0328EDA}" destId="{F817F0E6-5969-BB46-916B-1A0B1A82B509}" srcOrd="1" destOrd="0" presId="urn:microsoft.com/office/officeart/2005/8/layout/cycle6"/>
    <dgm:cxn modelId="{D73AF891-6245-FD41-BEB2-EA937DD14A06}" type="presParOf" srcId="{43B229E8-30AB-D445-B797-6B33E0328EDA}" destId="{C917F1F6-AB2D-8645-AF64-18BD912EE461}" srcOrd="2" destOrd="0" presId="urn:microsoft.com/office/officeart/2005/8/layout/cycle6"/>
    <dgm:cxn modelId="{71014660-3490-A747-BA01-678DC9551A1B}" type="presParOf" srcId="{43B229E8-30AB-D445-B797-6B33E0328EDA}" destId="{0C32E855-7B7D-E346-8D52-0A79B4E55F91}" srcOrd="3" destOrd="0" presId="urn:microsoft.com/office/officeart/2005/8/layout/cycle6"/>
    <dgm:cxn modelId="{10737088-0B46-9B47-BF93-4C4BA0E4D1FF}" type="presParOf" srcId="{43B229E8-30AB-D445-B797-6B33E0328EDA}" destId="{4BCA34F7-7172-9D41-A014-FC1DE0261491}" srcOrd="4" destOrd="0" presId="urn:microsoft.com/office/officeart/2005/8/layout/cycle6"/>
    <dgm:cxn modelId="{1FC71B44-A45E-5348-B223-8BC875104E8B}" type="presParOf" srcId="{43B229E8-30AB-D445-B797-6B33E0328EDA}" destId="{5E0855A4-8631-B74F-8358-AC09676D60CD}" srcOrd="5" destOrd="0" presId="urn:microsoft.com/office/officeart/2005/8/layout/cycle6"/>
    <dgm:cxn modelId="{12E45841-E0ED-3448-90F1-886795391386}" type="presParOf" srcId="{43B229E8-30AB-D445-B797-6B33E0328EDA}" destId="{2A32B55D-0A09-F145-8789-82488D2B4A1E}" srcOrd="6" destOrd="0" presId="urn:microsoft.com/office/officeart/2005/8/layout/cycle6"/>
    <dgm:cxn modelId="{0E23062F-F530-1A4A-ADE7-F1950AEFD73E}" type="presParOf" srcId="{43B229E8-30AB-D445-B797-6B33E0328EDA}" destId="{F73C4BD8-32DB-544F-9577-A4DADF2324A3}" srcOrd="7" destOrd="0" presId="urn:microsoft.com/office/officeart/2005/8/layout/cycle6"/>
    <dgm:cxn modelId="{BEA56C57-6167-C64A-9AF3-F13B7C388BD8}" type="presParOf" srcId="{43B229E8-30AB-D445-B797-6B33E0328EDA}" destId="{A7F61FDF-AD6A-6A46-A72A-7BFE970C64BB}" srcOrd="8" destOrd="0" presId="urn:microsoft.com/office/officeart/2005/8/layout/cycle6"/>
    <dgm:cxn modelId="{070EAEFB-81A9-1540-B6DA-513DA661EE8C}" type="presParOf" srcId="{43B229E8-30AB-D445-B797-6B33E0328EDA}" destId="{686271AC-837A-CA45-82F9-8C7326853229}" srcOrd="9" destOrd="0" presId="urn:microsoft.com/office/officeart/2005/8/layout/cycle6"/>
    <dgm:cxn modelId="{F4713456-38E1-E146-A96A-A28E92474588}" type="presParOf" srcId="{43B229E8-30AB-D445-B797-6B33E0328EDA}" destId="{F4A3C50C-8028-7C42-ABF5-6C9F9F3FA780}" srcOrd="10" destOrd="0" presId="urn:microsoft.com/office/officeart/2005/8/layout/cycle6"/>
    <dgm:cxn modelId="{701962CF-A2E2-5F4C-A3D7-4C85435369FF}" type="presParOf" srcId="{43B229E8-30AB-D445-B797-6B33E0328EDA}" destId="{C78952A1-EEF6-634B-8BBE-583509B49218}"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1C26F-CE99-F74E-B801-C8C9FAFE797A}">
      <dsp:nvSpPr>
        <dsp:cNvPr id="0" name=""/>
        <dsp:cNvSpPr/>
      </dsp:nvSpPr>
      <dsp:spPr>
        <a:xfrm>
          <a:off x="3245576" y="1331"/>
          <a:ext cx="1551122" cy="1008229"/>
        </a:xfrm>
        <a:prstGeom prst="roundRect">
          <a:avLst/>
        </a:prstGeom>
        <a:solidFill>
          <a:schemeClr val="accent2">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Friend</a:t>
          </a:r>
          <a:endParaRPr lang="en-US" sz="2400" b="1" kern="1200" dirty="0"/>
        </a:p>
      </dsp:txBody>
      <dsp:txXfrm>
        <a:off x="3294794" y="50549"/>
        <a:ext cx="1452686" cy="909793"/>
      </dsp:txXfrm>
    </dsp:sp>
    <dsp:sp modelId="{C917F1F6-AB2D-8645-AF64-18BD912EE461}">
      <dsp:nvSpPr>
        <dsp:cNvPr id="0" name=""/>
        <dsp:cNvSpPr/>
      </dsp:nvSpPr>
      <dsp:spPr>
        <a:xfrm>
          <a:off x="2354884" y="505446"/>
          <a:ext cx="3332506" cy="3332506"/>
        </a:xfrm>
        <a:custGeom>
          <a:avLst/>
          <a:gdLst/>
          <a:ahLst/>
          <a:cxnLst/>
          <a:rect l="0" t="0" r="0" b="0"/>
          <a:pathLst>
            <a:path>
              <a:moveTo>
                <a:pt x="2452995" y="197432"/>
              </a:moveTo>
              <a:arcTo wR="1666253" hR="1666253" stAng="17890487" swAng="2626768"/>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0C32E855-7B7D-E346-8D52-0A79B4E55F91}">
      <dsp:nvSpPr>
        <dsp:cNvPr id="0" name=""/>
        <dsp:cNvSpPr/>
      </dsp:nvSpPr>
      <dsp:spPr>
        <a:xfrm>
          <a:off x="4911829" y="1667585"/>
          <a:ext cx="1551122" cy="1008229"/>
        </a:xfrm>
        <a:prstGeom prst="roundRect">
          <a:avLst/>
        </a:prstGeom>
        <a:solidFill>
          <a:schemeClr val="accent6">
            <a:lumMod val="7500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Foe</a:t>
          </a:r>
          <a:endParaRPr lang="en-US" sz="2400" b="1" kern="1200" dirty="0"/>
        </a:p>
      </dsp:txBody>
      <dsp:txXfrm>
        <a:off x="4961047" y="1716803"/>
        <a:ext cx="1452686" cy="909793"/>
      </dsp:txXfrm>
    </dsp:sp>
    <dsp:sp modelId="{5E0855A4-8631-B74F-8358-AC09676D60CD}">
      <dsp:nvSpPr>
        <dsp:cNvPr id="0" name=""/>
        <dsp:cNvSpPr/>
      </dsp:nvSpPr>
      <dsp:spPr>
        <a:xfrm>
          <a:off x="2354884" y="505446"/>
          <a:ext cx="3332506" cy="3332506"/>
        </a:xfrm>
        <a:custGeom>
          <a:avLst/>
          <a:gdLst/>
          <a:ahLst/>
          <a:cxnLst/>
          <a:rect l="0" t="0" r="0" b="0"/>
          <a:pathLst>
            <a:path>
              <a:moveTo>
                <a:pt x="3250542" y="2182418"/>
              </a:moveTo>
              <a:arcTo wR="1666253" hR="1666253" stAng="1082745" swAng="2626768"/>
            </a:path>
          </a:pathLst>
        </a:custGeom>
        <a:noFill/>
        <a:ln w="127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2A32B55D-0A09-F145-8789-82488D2B4A1E}">
      <dsp:nvSpPr>
        <dsp:cNvPr id="0" name=""/>
        <dsp:cNvSpPr/>
      </dsp:nvSpPr>
      <dsp:spPr>
        <a:xfrm>
          <a:off x="3245576" y="3333838"/>
          <a:ext cx="1551122" cy="1008229"/>
        </a:xfrm>
        <a:prstGeom prst="roundRect">
          <a:avLst/>
        </a:prstGeom>
        <a:solidFill>
          <a:schemeClr val="accent3"/>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Know-It-All</a:t>
          </a:r>
          <a:endParaRPr lang="en-US" sz="2400" b="1" kern="1200" dirty="0"/>
        </a:p>
      </dsp:txBody>
      <dsp:txXfrm>
        <a:off x="3294794" y="3383056"/>
        <a:ext cx="1452686" cy="909793"/>
      </dsp:txXfrm>
    </dsp:sp>
    <dsp:sp modelId="{A7F61FDF-AD6A-6A46-A72A-7BFE970C64BB}">
      <dsp:nvSpPr>
        <dsp:cNvPr id="0" name=""/>
        <dsp:cNvSpPr/>
      </dsp:nvSpPr>
      <dsp:spPr>
        <a:xfrm>
          <a:off x="2354884" y="505446"/>
          <a:ext cx="3332506" cy="3332506"/>
        </a:xfrm>
        <a:custGeom>
          <a:avLst/>
          <a:gdLst/>
          <a:ahLst/>
          <a:cxnLst/>
          <a:rect l="0" t="0" r="0" b="0"/>
          <a:pathLst>
            <a:path>
              <a:moveTo>
                <a:pt x="879510" y="3135074"/>
              </a:moveTo>
              <a:arcTo wR="1666253" hR="1666253" stAng="7090487" swAng="2626768"/>
            </a:path>
          </a:pathLst>
        </a:custGeom>
        <a:noFill/>
        <a:ln w="127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86271AC-837A-CA45-82F9-8C7326853229}">
      <dsp:nvSpPr>
        <dsp:cNvPr id="0" name=""/>
        <dsp:cNvSpPr/>
      </dsp:nvSpPr>
      <dsp:spPr>
        <a:xfrm>
          <a:off x="1579323" y="1667585"/>
          <a:ext cx="1551122" cy="1008229"/>
        </a:xfrm>
        <a:prstGeom prst="roundRect">
          <a:avLst/>
        </a:prstGeom>
        <a:solidFill>
          <a:schemeClr val="accent5">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Clueless</a:t>
          </a:r>
          <a:endParaRPr lang="en-US" sz="2400" b="1" kern="1200" dirty="0"/>
        </a:p>
      </dsp:txBody>
      <dsp:txXfrm>
        <a:off x="1628541" y="1716803"/>
        <a:ext cx="1452686" cy="909793"/>
      </dsp:txXfrm>
    </dsp:sp>
    <dsp:sp modelId="{C78952A1-EEF6-634B-8BBE-583509B49218}">
      <dsp:nvSpPr>
        <dsp:cNvPr id="0" name=""/>
        <dsp:cNvSpPr/>
      </dsp:nvSpPr>
      <dsp:spPr>
        <a:xfrm>
          <a:off x="2354884" y="505446"/>
          <a:ext cx="3332506" cy="3332506"/>
        </a:xfrm>
        <a:custGeom>
          <a:avLst/>
          <a:gdLst/>
          <a:ahLst/>
          <a:cxnLst/>
          <a:rect l="0" t="0" r="0" b="0"/>
          <a:pathLst>
            <a:path>
              <a:moveTo>
                <a:pt x="81963" y="1150087"/>
              </a:moveTo>
              <a:arcTo wR="1666253" hR="1666253" stAng="11882745" swAng="2626768"/>
            </a:path>
          </a:pathLst>
        </a:custGeom>
        <a:noFill/>
        <a:ln w="127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7B959-7A7D-154F-9C81-5EB447C489CA}" type="datetimeFigureOut">
              <a:rPr lang="en-US" smtClean="0"/>
              <a:pPr/>
              <a:t>12/6/12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AB899-801A-C743-84C1-CBA7D6B4B5B5}" type="slidenum">
              <a:rPr lang="en-US" smtClean="0"/>
              <a:pPr/>
              <a:t>‹#›</a:t>
            </a:fld>
            <a:endParaRPr lang="en-US"/>
          </a:p>
        </p:txBody>
      </p:sp>
    </p:spTree>
    <p:extLst>
      <p:ext uri="{BB962C8B-B14F-4D97-AF65-F5344CB8AC3E}">
        <p14:creationId xmlns:p14="http://schemas.microsoft.com/office/powerpoint/2010/main" val="16861269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Spock</a:t>
            </a:r>
            <a:r>
              <a:rPr lang="en-US" baseline="0" dirty="0" smtClean="0"/>
              <a:t> stands for our conscious, rational, deliberate brain. This is the “rule-based system. Controlled, self-aware, effortful, deductive, slow, rule-following</a:t>
            </a:r>
            <a:endParaRPr lang="en-US" dirty="0"/>
          </a:p>
        </p:txBody>
      </p:sp>
      <p:sp>
        <p:nvSpPr>
          <p:cNvPr id="4" name="Slide Number Placeholder 3"/>
          <p:cNvSpPr>
            <a:spLocks noGrp="1"/>
          </p:cNvSpPr>
          <p:nvPr>
            <p:ph type="sldNum" sz="quarter" idx="10"/>
          </p:nvPr>
        </p:nvSpPr>
        <p:spPr/>
        <p:txBody>
          <a:bodyPr/>
          <a:lstStyle/>
          <a:p>
            <a:fld id="{97AE9A96-79F1-477F-94C9-887C868FA2FC}" type="slidenum">
              <a:rPr lang="en-US" smtClean="0"/>
              <a:t>15</a:t>
            </a:fld>
            <a:endParaRPr lang="en-US"/>
          </a:p>
        </p:txBody>
      </p:sp>
    </p:spTree>
    <p:extLst>
      <p:ext uri="{BB962C8B-B14F-4D97-AF65-F5344CB8AC3E}">
        <p14:creationId xmlns:p14="http://schemas.microsoft.com/office/powerpoint/2010/main" val="280497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our decisions are made in an automatic, unconscious process. Our “Spock” brain is hardly aware. This is the “associative system,” which is intuitive, impulsive, and driven by sensory information. Uncontrolled, effortless, automatic, fast, unconscious, skilled.</a:t>
            </a:r>
          </a:p>
          <a:p>
            <a:endParaRPr lang="en-US" baseline="0" dirty="0" smtClean="0"/>
          </a:p>
          <a:p>
            <a:r>
              <a:rPr lang="en-US" baseline="0" dirty="0" smtClean="0"/>
              <a:t>Sustainable Behaviors have little appeal to the associative/intuitive side. </a:t>
            </a:r>
            <a:endParaRPr lang="en-US" dirty="0"/>
          </a:p>
        </p:txBody>
      </p:sp>
      <p:sp>
        <p:nvSpPr>
          <p:cNvPr id="4" name="Slide Number Placeholder 3"/>
          <p:cNvSpPr>
            <a:spLocks noGrp="1"/>
          </p:cNvSpPr>
          <p:nvPr>
            <p:ph type="sldNum" sz="quarter" idx="10"/>
          </p:nvPr>
        </p:nvSpPr>
        <p:spPr/>
        <p:txBody>
          <a:bodyPr/>
          <a:lstStyle/>
          <a:p>
            <a:fld id="{97AE9A96-79F1-477F-94C9-887C868FA2FC}" type="slidenum">
              <a:rPr lang="en-US" smtClean="0"/>
              <a:t>16</a:t>
            </a:fld>
            <a:endParaRPr lang="en-US"/>
          </a:p>
        </p:txBody>
      </p:sp>
    </p:spTree>
    <p:extLst>
      <p:ext uri="{BB962C8B-B14F-4D97-AF65-F5344CB8AC3E}">
        <p14:creationId xmlns:p14="http://schemas.microsoft.com/office/powerpoint/2010/main" val="189791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t>
            </a:r>
            <a:r>
              <a:rPr lang="en-US" baseline="0" dirty="0" smtClean="0"/>
              <a:t> combine the head and the gut. Bring Spock and Homer together. Homer has more fun, but Mr. Spock is much more successful in life. </a:t>
            </a:r>
            <a:endParaRPr lang="en-US" dirty="0"/>
          </a:p>
        </p:txBody>
      </p:sp>
      <p:sp>
        <p:nvSpPr>
          <p:cNvPr id="4" name="Slide Number Placeholder 3"/>
          <p:cNvSpPr>
            <a:spLocks noGrp="1"/>
          </p:cNvSpPr>
          <p:nvPr>
            <p:ph type="sldNum" sz="quarter" idx="10"/>
          </p:nvPr>
        </p:nvSpPr>
        <p:spPr/>
        <p:txBody>
          <a:bodyPr/>
          <a:lstStyle/>
          <a:p>
            <a:fld id="{97AE9A96-79F1-477F-94C9-887C868FA2FC}" type="slidenum">
              <a:rPr lang="en-US" smtClean="0"/>
              <a:t>18</a:t>
            </a:fld>
            <a:endParaRPr lang="en-US"/>
          </a:p>
        </p:txBody>
      </p:sp>
    </p:spTree>
    <p:extLst>
      <p:ext uri="{BB962C8B-B14F-4D97-AF65-F5344CB8AC3E}">
        <p14:creationId xmlns:p14="http://schemas.microsoft.com/office/powerpoint/2010/main" val="124672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www.youtube.com</a:t>
            </a:r>
            <a:r>
              <a:rPr lang="en-US" dirty="0" smtClean="0"/>
              <a:t>/</a:t>
            </a:r>
            <a:r>
              <a:rPr lang="en-US" dirty="0" err="1" smtClean="0"/>
              <a:t>watch?feature</a:t>
            </a:r>
            <a:r>
              <a:rPr lang="en-US" dirty="0" smtClean="0"/>
              <a:t>=</a:t>
            </a:r>
            <a:r>
              <a:rPr lang="en-US" dirty="0" err="1" smtClean="0"/>
              <a:t>player_embedded&amp;v</a:t>
            </a:r>
            <a:r>
              <a:rPr lang="en-US" dirty="0" smtClean="0"/>
              <a:t>=M24KaozWR5I</a:t>
            </a:r>
            <a:endParaRPr lang="en-US" dirty="0"/>
          </a:p>
        </p:txBody>
      </p:sp>
      <p:sp>
        <p:nvSpPr>
          <p:cNvPr id="4" name="Slide Number Placeholder 3"/>
          <p:cNvSpPr>
            <a:spLocks noGrp="1"/>
          </p:cNvSpPr>
          <p:nvPr>
            <p:ph type="sldNum" sz="quarter" idx="10"/>
          </p:nvPr>
        </p:nvSpPr>
        <p:spPr/>
        <p:txBody>
          <a:bodyPr/>
          <a:lstStyle/>
          <a:p>
            <a:fld id="{2FBAB899-801A-C743-84C1-CBA7D6B4B5B5}" type="slidenum">
              <a:rPr lang="en-US" smtClean="0"/>
              <a:pPr/>
              <a:t>20</a:t>
            </a:fld>
            <a:endParaRPr lang="en-US"/>
          </a:p>
        </p:txBody>
      </p:sp>
    </p:spTree>
    <p:extLst>
      <p:ext uri="{BB962C8B-B14F-4D97-AF65-F5344CB8AC3E}">
        <p14:creationId xmlns:p14="http://schemas.microsoft.com/office/powerpoint/2010/main" val="405437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5"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pn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slideMaster" Target="../slideMasters/slideMaster4.xml"/><Relationship Id="rId2" Type="http://schemas.openxmlformats.org/officeDocument/2006/relationships/image" Target="../media/image1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1" Type="http://schemas.openxmlformats.org/officeDocument/2006/relationships/slideMaster" Target="../slideMasters/slideMaster5.xml"/><Relationship Id="rId2"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jpeg"/><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4.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pic>
        <p:nvPicPr>
          <p:cNvPr id="7" name="Picture 6" descr="Website Opening Image.jpg"/>
          <p:cNvPicPr>
            <a:picLocks noChangeAspect="1"/>
          </p:cNvPicPr>
          <p:nvPr/>
        </p:nvPicPr>
        <p:blipFill>
          <a:blip r:embed="rId2"/>
          <a:stretch>
            <a:fillRect/>
          </a:stretch>
        </p:blipFill>
        <p:spPr>
          <a:xfrm>
            <a:off x="1" y="972948"/>
            <a:ext cx="9152864" cy="5885052"/>
          </a:xfrm>
          <a:prstGeom prst="rect">
            <a:avLst/>
          </a:prstGeom>
        </p:spPr>
      </p:pic>
      <p:pic>
        <p:nvPicPr>
          <p:cNvPr id="9" name="Picture 8" descr="PSU Logo big.png"/>
          <p:cNvPicPr>
            <a:picLocks noChangeAspect="1"/>
          </p:cNvPicPr>
          <p:nvPr/>
        </p:nvPicPr>
        <p:blipFill>
          <a:blip r:embed="rId3"/>
          <a:stretch>
            <a:fillRect/>
          </a:stretch>
        </p:blipFill>
        <p:spPr>
          <a:xfrm>
            <a:off x="321076" y="373068"/>
            <a:ext cx="1408062" cy="544157"/>
          </a:xfrm>
          <a:prstGeom prst="rect">
            <a:avLst/>
          </a:prstGeom>
        </p:spPr>
      </p:pic>
      <p:sp>
        <p:nvSpPr>
          <p:cNvPr id="11" name="Rectangle 10"/>
          <p:cNvSpPr/>
          <p:nvPr/>
        </p:nvSpPr>
        <p:spPr>
          <a:xfrm>
            <a:off x="1729138" y="2590800"/>
            <a:ext cx="6043262" cy="1816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18EDD5-85CA-754B-8CE4-5A85E524694A}"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B4002-6B5D-B548-8A32-C012A0BC638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B156C6-AE9D-409A-9AB9-03B6443C9D21}" type="datetimeFigureOut">
              <a:rPr lang="en-US" smtClean="0"/>
              <a:pPr/>
              <a:t>12/6/12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CEB456A-7D36-44C3-AF75-3ACE87246E6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965126-275B-4DA8-A1F2-F297F289B06D}" type="datetimeFigureOut">
              <a:rPr lang="en-US" smtClean="0"/>
              <a:pPr/>
              <a:t>12/6/12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6AE482C5-204A-41AB-BEA9-8D20563EB13C}" type="slidenum">
              <a:rPr lang="en-US" smtClean="0"/>
              <a:pPr/>
              <a:t>‹#›</a:t>
            </a:fld>
            <a:endParaRPr lang="en-US"/>
          </a:p>
        </p:txBody>
      </p:sp>
      <p:sp>
        <p:nvSpPr>
          <p:cNvPr id="13" name="Content Placeholder 2"/>
          <p:cNvSpPr>
            <a:spLocks noGrp="1"/>
          </p:cNvSpPr>
          <p:nvPr>
            <p:ph idx="13"/>
          </p:nvPr>
        </p:nvSpPr>
        <p:spPr>
          <a:xfrm>
            <a:off x="457200" y="1113990"/>
            <a:ext cx="8229599" cy="49185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BC0F69-45C2-4D88-A65C-1554675F052B}" type="datetimeFigureOut">
              <a:rPr lang="en-US" smtClean="0"/>
              <a:pPr/>
              <a:t>12/6/12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4E80A02-0D9F-4674-B521-73B033705CF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Landscape Size Skin for Template or Certificate.jpg"/>
          <p:cNvPicPr>
            <a:picLocks noChangeAspect="1"/>
          </p:cNvPicPr>
          <p:nvPr userDrawn="1"/>
        </p:nvPicPr>
        <p:blipFill>
          <a:blip r:embed="rId2"/>
          <a:stretch>
            <a:fillRect/>
          </a:stretch>
        </p:blipFill>
        <p:spPr>
          <a:xfrm>
            <a:off x="0" y="-208562"/>
            <a:ext cx="9144000" cy="7066562"/>
          </a:xfrm>
          <a:prstGeom prst="rect">
            <a:avLst/>
          </a:prstGeom>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723A68-C9DB-304A-B0D0-F1B1F4DE77B5}"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76495-C97A-B44C-802D-125017369911}" type="slidenum">
              <a:rPr lang="en-US" smtClean="0"/>
              <a:pPr/>
              <a:t>‹#›</a:t>
            </a:fld>
            <a:endParaRPr lang="en-US"/>
          </a:p>
        </p:txBody>
      </p:sp>
      <p:pic>
        <p:nvPicPr>
          <p:cNvPr id="8" name="Picture 7" descr="Green paws.png"/>
          <p:cNvPicPr>
            <a:picLocks noChangeAspect="1"/>
          </p:cNvPicPr>
          <p:nvPr userDrawn="1"/>
        </p:nvPicPr>
        <p:blipFill>
          <a:blip r:embed="rId3"/>
          <a:stretch>
            <a:fillRect/>
          </a:stretch>
        </p:blipFill>
        <p:spPr>
          <a:xfrm>
            <a:off x="2571413" y="2030026"/>
            <a:ext cx="3600787" cy="1655413"/>
          </a:xfrm>
          <a:prstGeom prst="rect">
            <a:avLst/>
          </a:prstGeom>
        </p:spPr>
      </p:pic>
      <p:pic>
        <p:nvPicPr>
          <p:cNvPr id="9" name="Picture 8" descr="CSO Logo new.png"/>
          <p:cNvPicPr>
            <a:picLocks noChangeAspect="1"/>
          </p:cNvPicPr>
          <p:nvPr userDrawn="1"/>
        </p:nvPicPr>
        <p:blipFill>
          <a:blip r:embed="rId4"/>
          <a:stretch>
            <a:fillRect/>
          </a:stretch>
        </p:blipFill>
        <p:spPr>
          <a:xfrm>
            <a:off x="7064183" y="195268"/>
            <a:ext cx="1836546" cy="449473"/>
          </a:xfrm>
          <a:prstGeom prst="rect">
            <a:avLst/>
          </a:prstGeom>
        </p:spPr>
      </p:pic>
      <p:pic>
        <p:nvPicPr>
          <p:cNvPr id="10" name="Picture 9" descr="PSU Logo big.png"/>
          <p:cNvPicPr>
            <a:picLocks noChangeAspect="1"/>
          </p:cNvPicPr>
          <p:nvPr userDrawn="1"/>
        </p:nvPicPr>
        <p:blipFill>
          <a:blip r:embed="rId5"/>
          <a:stretch>
            <a:fillRect/>
          </a:stretch>
        </p:blipFill>
        <p:spPr>
          <a:xfrm>
            <a:off x="308376" y="195268"/>
            <a:ext cx="1408062" cy="544157"/>
          </a:xfrm>
          <a:prstGeom prst="rect">
            <a:avLst/>
          </a:prstGeom>
        </p:spPr>
      </p:pic>
      <p:pic>
        <p:nvPicPr>
          <p:cNvPr id="12" name="Picture 11" descr="Greenpsu logo.png"/>
          <p:cNvPicPr>
            <a:picLocks noChangeAspect="1"/>
          </p:cNvPicPr>
          <p:nvPr userDrawn="1"/>
        </p:nvPicPr>
        <p:blipFill>
          <a:blip r:embed="rId6"/>
          <a:stretch>
            <a:fillRect/>
          </a:stretch>
        </p:blipFill>
        <p:spPr>
          <a:xfrm>
            <a:off x="2136764" y="7035800"/>
            <a:ext cx="4429136" cy="828675"/>
          </a:xfrm>
          <a:prstGeom prst="rect">
            <a:avLst/>
          </a:prstGeom>
          <a:effectLst>
            <a:outerShdw blurRad="50800" dist="12700" dir="2700000">
              <a:srgbClr val="000000">
                <a:alpha val="43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19" name="Picture 18" descr="Skin Blank Brochure Size.jpg"/>
          <p:cNvPicPr>
            <a:picLocks noChangeAspect="1"/>
          </p:cNvPicPr>
          <p:nvPr/>
        </p:nvPicPr>
        <p:blipFill>
          <a:blip r:embed="rId2">
            <a:alphaModFix amt="60000"/>
          </a:blip>
          <a:stretch>
            <a:fillRect/>
          </a:stretch>
        </p:blipFill>
        <p:spPr>
          <a:xfrm>
            <a:off x="0" y="3413124"/>
            <a:ext cx="9144001" cy="3444876"/>
          </a:xfrm>
          <a:prstGeom prst="rect">
            <a:avLst/>
          </a:prstGeom>
        </p:spPr>
      </p:pic>
      <p:sp>
        <p:nvSpPr>
          <p:cNvPr id="3" name="Date Placeholder 2"/>
          <p:cNvSpPr>
            <a:spLocks noGrp="1"/>
          </p:cNvSpPr>
          <p:nvPr>
            <p:ph type="dt" sz="half" idx="10"/>
          </p:nvPr>
        </p:nvSpPr>
        <p:spPr/>
        <p:txBody>
          <a:bodyPr/>
          <a:lstStyle/>
          <a:p>
            <a:fld id="{6BFECD78-3C8E-49F2-8FAB-59489D168ABB}"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
        <p:nvSpPr>
          <p:cNvPr id="7" name="Date Placeholder 2"/>
          <p:cNvSpPr txBox="1">
            <a:spLocks/>
          </p:cNvSpPr>
          <p:nvPr/>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Date Placeholder 2"/>
          <p:cNvSpPr txBox="1">
            <a:spLocks/>
          </p:cNvSpPr>
          <p:nvPr/>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Content Placeholder 2"/>
          <p:cNvSpPr>
            <a:spLocks noGrp="1"/>
          </p:cNvSpPr>
          <p:nvPr>
            <p:ph idx="13"/>
          </p:nvPr>
        </p:nvSpPr>
        <p:spPr>
          <a:xfrm>
            <a:off x="457200" y="1113990"/>
            <a:ext cx="8229599" cy="49185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3"/>
          <p:cNvSpPr txBox="1">
            <a:spLocks/>
          </p:cNvSpPr>
          <p:nvPr/>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8" name="Picture 17" descr="PSU Logo big.png"/>
          <p:cNvPicPr>
            <a:picLocks noChangeAspect="1"/>
          </p:cNvPicPr>
          <p:nvPr/>
        </p:nvPicPr>
        <p:blipFill>
          <a:blip r:embed="rId3">
            <a:alphaModFix amt="65000"/>
          </a:blip>
          <a:stretch>
            <a:fillRect/>
          </a:stretch>
        </p:blipFill>
        <p:spPr>
          <a:xfrm>
            <a:off x="444499" y="171396"/>
            <a:ext cx="832991" cy="321916"/>
          </a:xfrm>
          <a:prstGeom prst="rect">
            <a:avLst/>
          </a:prstGeom>
        </p:spPr>
      </p:pic>
      <p:pic>
        <p:nvPicPr>
          <p:cNvPr id="16" name="Picture 15" descr="CSO Logo new.png"/>
          <p:cNvPicPr>
            <a:picLocks noChangeAspect="1"/>
          </p:cNvPicPr>
          <p:nvPr/>
        </p:nvPicPr>
        <p:blipFill>
          <a:blip r:embed="rId4">
            <a:alphaModFix amt="65000"/>
          </a:blip>
          <a:stretch>
            <a:fillRect/>
          </a:stretch>
        </p:blipFill>
        <p:spPr>
          <a:xfrm>
            <a:off x="7518399" y="212736"/>
            <a:ext cx="1308101" cy="320143"/>
          </a:xfrm>
          <a:prstGeom prst="rect">
            <a:avLst/>
          </a:prstGeom>
          <a:effectLst/>
        </p:spPr>
      </p:pic>
      <p:cxnSp>
        <p:nvCxnSpPr>
          <p:cNvPr id="21" name="Straight Connector 20"/>
          <p:cNvCxnSpPr/>
          <p:nvPr/>
        </p:nvCxnSpPr>
        <p:spPr>
          <a:xfrm>
            <a:off x="444499" y="-420688"/>
            <a:ext cx="8663803" cy="1588"/>
          </a:xfrm>
          <a:prstGeom prst="line">
            <a:avLst/>
          </a:prstGeom>
          <a:ln>
            <a:gradFill flip="none" rotWithShape="1">
              <a:gsLst>
                <a:gs pos="0">
                  <a:schemeClr val="bg1">
                    <a:lumMod val="75000"/>
                  </a:schemeClr>
                </a:gs>
                <a:gs pos="100000">
                  <a:schemeClr val="bg1">
                    <a:lumMod val="75000"/>
                  </a:schemeClr>
                </a:gs>
                <a:gs pos="50000">
                  <a:schemeClr val="tx1">
                    <a:lumMod val="75000"/>
                    <a:lumOff val="25000"/>
                  </a:schemeClr>
                </a:gs>
                <a:gs pos="76000">
                  <a:schemeClr val="bg1">
                    <a:lumMod val="50000"/>
                  </a:schemeClr>
                </a:gs>
                <a:gs pos="25000">
                  <a:schemeClr val="bg1">
                    <a:lumMod val="5000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0" y="660400"/>
            <a:ext cx="9184503"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Green paws.png"/>
          <p:cNvPicPr>
            <a:picLocks noChangeAspect="1"/>
          </p:cNvPicPr>
          <p:nvPr userDrawn="1"/>
        </p:nvPicPr>
        <p:blipFill>
          <a:blip r:embed="rId2">
            <a:alphaModFix amt="69000"/>
          </a:blip>
          <a:stretch>
            <a:fillRect/>
          </a:stretch>
        </p:blipFill>
        <p:spPr>
          <a:xfrm>
            <a:off x="7353080" y="217548"/>
            <a:ext cx="1489694" cy="684867"/>
          </a:xfrm>
          <a:prstGeom prst="rect">
            <a:avLst/>
          </a:prstGeom>
        </p:spPr>
      </p:pic>
      <p:pic>
        <p:nvPicPr>
          <p:cNvPr id="10" name="Picture 9" descr="PSU Logo big.png"/>
          <p:cNvPicPr>
            <a:picLocks noChangeAspect="1"/>
          </p:cNvPicPr>
          <p:nvPr userDrawn="1"/>
        </p:nvPicPr>
        <p:blipFill>
          <a:blip r:embed="rId3">
            <a:alphaModFix amt="69000"/>
          </a:blip>
          <a:stretch>
            <a:fillRect/>
          </a:stretch>
        </p:blipFill>
        <p:spPr>
          <a:xfrm>
            <a:off x="301226" y="195268"/>
            <a:ext cx="1408062" cy="544157"/>
          </a:xfrm>
          <a:prstGeom prst="rect">
            <a:avLst/>
          </a:prstGeom>
        </p:spPr>
      </p:pic>
      <p:pic>
        <p:nvPicPr>
          <p:cNvPr id="7" name="Picture 6" descr="Website Opening Image blank.jpg"/>
          <p:cNvPicPr>
            <a:picLocks noChangeAspect="1"/>
          </p:cNvPicPr>
          <p:nvPr userDrawn="1"/>
        </p:nvPicPr>
        <p:blipFill>
          <a:blip r:embed="rId4">
            <a:alphaModFix amt="60000"/>
          </a:blip>
          <a:stretch>
            <a:fillRect/>
          </a:stretch>
        </p:blipFill>
        <p:spPr>
          <a:xfrm>
            <a:off x="0" y="950110"/>
            <a:ext cx="9188383" cy="590789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723A68-C9DB-304A-B0D0-F1B1F4DE77B5}"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76495-C97A-B44C-802D-125017369911}" type="slidenum">
              <a:rPr lang="en-US" smtClean="0"/>
              <a:pPr/>
              <a:t>‹#›</a:t>
            </a:fld>
            <a:endParaRPr lang="en-US"/>
          </a:p>
        </p:txBody>
      </p:sp>
      <p:pic>
        <p:nvPicPr>
          <p:cNvPr id="9" name="Picture 8" descr="CSO Logo new.png"/>
          <p:cNvPicPr>
            <a:picLocks noChangeAspect="1"/>
          </p:cNvPicPr>
          <p:nvPr userDrawn="1"/>
        </p:nvPicPr>
        <p:blipFill>
          <a:blip r:embed="rId5"/>
          <a:stretch>
            <a:fillRect/>
          </a:stretch>
        </p:blipFill>
        <p:spPr>
          <a:xfrm>
            <a:off x="3599322" y="6198453"/>
            <a:ext cx="1836546" cy="449473"/>
          </a:xfrm>
          <a:prstGeom prst="rect">
            <a:avLst/>
          </a:prstGeom>
          <a:effectLst>
            <a:outerShdw blurRad="25400" dist="12700" dir="2700000">
              <a:srgbClr val="000000">
                <a:alpha val="43000"/>
              </a:srgbClr>
            </a:outerShdw>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Skin Blank Brochure Size.jpg"/>
          <p:cNvPicPr>
            <a:picLocks noChangeAspect="1"/>
          </p:cNvPicPr>
          <p:nvPr userDrawn="1"/>
        </p:nvPicPr>
        <p:blipFill>
          <a:blip r:embed="rId2"/>
          <a:stretch>
            <a:fillRect/>
          </a:stretch>
        </p:blipFill>
        <p:spPr>
          <a:xfrm>
            <a:off x="0" y="3413124"/>
            <a:ext cx="9144001" cy="3444876"/>
          </a:xfrm>
          <a:prstGeom prst="rect">
            <a:avLst/>
          </a:prstGeom>
        </p:spPr>
      </p:pic>
      <p:sp>
        <p:nvSpPr>
          <p:cNvPr id="3" name="Date Placeholder 2"/>
          <p:cNvSpPr>
            <a:spLocks noGrp="1"/>
          </p:cNvSpPr>
          <p:nvPr>
            <p:ph type="dt" sz="half" idx="10"/>
          </p:nvPr>
        </p:nvSpPr>
        <p:spPr/>
        <p:txBody>
          <a:bodyPr/>
          <a:lstStyle/>
          <a:p>
            <a:fld id="{66723A68-C9DB-304A-B0D0-F1B1F4DE77B5}"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76495-C97A-B44C-802D-125017369911}" type="slidenum">
              <a:rPr lang="en-US" smtClean="0"/>
              <a:pPr/>
              <a:t>‹#›</a:t>
            </a:fld>
            <a:endParaRPr lang="en-US"/>
          </a:p>
        </p:txBody>
      </p:sp>
      <p:cxnSp>
        <p:nvCxnSpPr>
          <p:cNvPr id="6" name="Straight Connector 5"/>
          <p:cNvCxnSpPr/>
          <p:nvPr userDrawn="1"/>
        </p:nvCxnSpPr>
        <p:spPr>
          <a:xfrm>
            <a:off x="204110" y="861416"/>
            <a:ext cx="8663803" cy="1588"/>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PSU Logo big.png"/>
          <p:cNvPicPr>
            <a:picLocks noChangeAspect="1"/>
          </p:cNvPicPr>
          <p:nvPr userDrawn="1"/>
        </p:nvPicPr>
        <p:blipFill>
          <a:blip r:embed="rId3">
            <a:alphaModFix amt="68000"/>
          </a:blip>
          <a:stretch>
            <a:fillRect/>
          </a:stretch>
        </p:blipFill>
        <p:spPr>
          <a:xfrm>
            <a:off x="308376" y="195268"/>
            <a:ext cx="1408062" cy="544157"/>
          </a:xfrm>
          <a:prstGeom prst="rect">
            <a:avLst/>
          </a:prstGeom>
        </p:spPr>
      </p:pic>
      <p:sp>
        <p:nvSpPr>
          <p:cNvPr id="11" name="Content Placeholder 2"/>
          <p:cNvSpPr>
            <a:spLocks noGrp="1"/>
          </p:cNvSpPr>
          <p:nvPr>
            <p:ph idx="1"/>
          </p:nvPr>
        </p:nvSpPr>
        <p:spPr>
          <a:xfrm>
            <a:off x="457200" y="1104900"/>
            <a:ext cx="8229600" cy="5021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descr="Green paws.png"/>
          <p:cNvPicPr>
            <a:picLocks noChangeAspect="1"/>
          </p:cNvPicPr>
          <p:nvPr userDrawn="1"/>
        </p:nvPicPr>
        <p:blipFill>
          <a:blip r:embed="rId4">
            <a:alphaModFix amt="68000"/>
          </a:blip>
          <a:stretch>
            <a:fillRect/>
          </a:stretch>
        </p:blipFill>
        <p:spPr>
          <a:xfrm>
            <a:off x="7505219" y="182568"/>
            <a:ext cx="1327227" cy="610175"/>
          </a:xfrm>
          <a:prstGeom prst="rect">
            <a:avLst/>
          </a:prstGeom>
        </p:spPr>
      </p:pic>
      <p:pic>
        <p:nvPicPr>
          <p:cNvPr id="13" name="Picture 12" descr="CSO Logo new.png"/>
          <p:cNvPicPr>
            <a:picLocks noChangeAspect="1"/>
          </p:cNvPicPr>
          <p:nvPr userDrawn="1"/>
        </p:nvPicPr>
        <p:blipFill>
          <a:blip r:embed="rId5"/>
          <a:stretch>
            <a:fillRect/>
          </a:stretch>
        </p:blipFill>
        <p:spPr>
          <a:xfrm>
            <a:off x="3599322" y="6198453"/>
            <a:ext cx="1836546" cy="449473"/>
          </a:xfrm>
          <a:prstGeom prst="rect">
            <a:avLst/>
          </a:prstGeom>
          <a:effectLst>
            <a:outerShdw blurRad="25400" dist="12700" dir="2700000">
              <a:srgbClr val="000000">
                <a:alpha val="43000"/>
              </a:srgbClr>
            </a:outerShdw>
          </a:effec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723A68-C9DB-304A-B0D0-F1B1F4DE77B5}"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76495-C97A-B44C-802D-125017369911}" type="slidenum">
              <a:rPr lang="en-US" smtClean="0"/>
              <a:pPr/>
              <a:t>‹#›</a:t>
            </a:fld>
            <a:endParaRPr lang="en-US"/>
          </a:p>
        </p:txBody>
      </p:sp>
      <p:pic>
        <p:nvPicPr>
          <p:cNvPr id="6" name="Picture 5" descr="Skin Blank Brochure Size.jpg"/>
          <p:cNvPicPr>
            <a:picLocks noChangeAspect="1"/>
          </p:cNvPicPr>
          <p:nvPr userDrawn="1"/>
        </p:nvPicPr>
        <p:blipFill>
          <a:blip r:embed="rId2"/>
          <a:stretch>
            <a:fillRect/>
          </a:stretch>
        </p:blipFill>
        <p:spPr>
          <a:xfrm>
            <a:off x="0" y="3413124"/>
            <a:ext cx="9144001" cy="3444876"/>
          </a:xfrm>
          <a:prstGeom prst="rect">
            <a:avLst/>
          </a:prstGeom>
        </p:spPr>
      </p:pic>
      <p:pic>
        <p:nvPicPr>
          <p:cNvPr id="8" name="Picture 7" descr="CSO Logo new.png"/>
          <p:cNvPicPr>
            <a:picLocks noChangeAspect="1"/>
          </p:cNvPicPr>
          <p:nvPr userDrawn="1"/>
        </p:nvPicPr>
        <p:blipFill>
          <a:blip r:embed="rId3"/>
          <a:stretch>
            <a:fillRect/>
          </a:stretch>
        </p:blipFill>
        <p:spPr>
          <a:xfrm>
            <a:off x="3840104" y="6239047"/>
            <a:ext cx="1596371" cy="390693"/>
          </a:xfrm>
          <a:prstGeom prst="rect">
            <a:avLst/>
          </a:prstGeom>
          <a:effectLst>
            <a:outerShdw blurRad="38100" dist="12700" dir="2700000">
              <a:srgbClr val="000000">
                <a:alpha val="43000"/>
              </a:srgbClr>
            </a:outerShdw>
          </a:effectLst>
        </p:spPr>
      </p:pic>
      <p:sp>
        <p:nvSpPr>
          <p:cNvPr id="9" name="Content Placeholder 2"/>
          <p:cNvSpPr>
            <a:spLocks noGrp="1"/>
          </p:cNvSpPr>
          <p:nvPr>
            <p:ph idx="13"/>
          </p:nvPr>
        </p:nvSpPr>
        <p:spPr>
          <a:xfrm>
            <a:off x="1575355" y="1115210"/>
            <a:ext cx="7149544" cy="497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ounded Rectangle 10"/>
          <p:cNvSpPr/>
          <p:nvPr userDrawn="1"/>
        </p:nvSpPr>
        <p:spPr>
          <a:xfrm>
            <a:off x="165655" y="975510"/>
            <a:ext cx="1270000" cy="5406240"/>
          </a:xfrm>
          <a:prstGeom prst="roundRect">
            <a:avLst/>
          </a:prstGeom>
          <a:gradFill flip="none" rotWithShape="1">
            <a:gsLst>
              <a:gs pos="0">
                <a:srgbClr val="278E01"/>
              </a:gs>
              <a:gs pos="100000">
                <a:srgbClr val="FFFFFF">
                  <a:alpha val="20000"/>
                </a:srgbClr>
              </a:gs>
              <a:gs pos="79000">
                <a:srgbClr val="2B9803">
                  <a:alpha val="37000"/>
                </a:srgb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Green paws.png"/>
          <p:cNvPicPr>
            <a:picLocks noChangeAspect="1"/>
          </p:cNvPicPr>
          <p:nvPr userDrawn="1"/>
        </p:nvPicPr>
        <p:blipFill>
          <a:blip r:embed="rId4"/>
          <a:stretch>
            <a:fillRect/>
          </a:stretch>
        </p:blipFill>
        <p:spPr>
          <a:xfrm>
            <a:off x="267255" y="325906"/>
            <a:ext cx="1015445" cy="466837"/>
          </a:xfrm>
          <a:prstGeom prst="rect">
            <a:avLst/>
          </a:prstGeom>
        </p:spPr>
      </p:pic>
      <p:sp>
        <p:nvSpPr>
          <p:cNvPr id="13" name="Rounded Rectangle 12"/>
          <p:cNvSpPr/>
          <p:nvPr userDrawn="1"/>
        </p:nvSpPr>
        <p:spPr>
          <a:xfrm rot="16200000">
            <a:off x="4761592" y="-3076700"/>
            <a:ext cx="802471" cy="7251145"/>
          </a:xfrm>
          <a:prstGeom prst="roundRect">
            <a:avLst/>
          </a:prstGeom>
          <a:solidFill>
            <a:srgbClr val="278E01">
              <a:alpha val="8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723A68-C9DB-304A-B0D0-F1B1F4DE77B5}"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723A68-C9DB-304A-B0D0-F1B1F4DE77B5}"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723A68-C9DB-304A-B0D0-F1B1F4DE77B5}" type="datetimeFigureOut">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723A68-C9DB-304A-B0D0-F1B1F4DE77B5}"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23A68-C9DB-304A-B0D0-F1B1F4DE77B5}" type="datetimeFigureOut">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723A68-C9DB-304A-B0D0-F1B1F4DE77B5}"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723A68-C9DB-304A-B0D0-F1B1F4DE77B5}"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5" name="Picture 24" descr="Skin Blank Brochure Size.jpg"/>
          <p:cNvPicPr>
            <a:picLocks noChangeAspect="1"/>
          </p:cNvPicPr>
          <p:nvPr/>
        </p:nvPicPr>
        <p:blipFill>
          <a:blip r:embed="rId2">
            <a:alphaModFix amt="60000"/>
          </a:blip>
          <a:stretch>
            <a:fillRect/>
          </a:stretch>
        </p:blipFill>
        <p:spPr>
          <a:xfrm>
            <a:off x="0" y="3413124"/>
            <a:ext cx="9144001" cy="3444876"/>
          </a:xfrm>
          <a:prstGeom prst="rect">
            <a:avLst/>
          </a:prstGeom>
        </p:spPr>
      </p:pic>
      <p:sp>
        <p:nvSpPr>
          <p:cNvPr id="3" name="Date Placeholder 2"/>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
        <p:nvSpPr>
          <p:cNvPr id="12" name="Date Placeholder 2"/>
          <p:cNvSpPr txBox="1">
            <a:spLocks/>
          </p:cNvSpPr>
          <p:nvPr/>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Date Placeholder 3"/>
          <p:cNvSpPr txBox="1">
            <a:spLocks/>
          </p:cNvSpPr>
          <p:nvPr/>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20" name="Content Placeholder 2"/>
          <p:cNvSpPr>
            <a:spLocks noGrp="1"/>
          </p:cNvSpPr>
          <p:nvPr>
            <p:ph idx="1"/>
          </p:nvPr>
        </p:nvSpPr>
        <p:spPr>
          <a:xfrm>
            <a:off x="1537256" y="1155700"/>
            <a:ext cx="7149544" cy="497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 name="Rounded Rectangle 21"/>
          <p:cNvSpPr/>
          <p:nvPr/>
        </p:nvSpPr>
        <p:spPr>
          <a:xfrm>
            <a:off x="165655" y="975510"/>
            <a:ext cx="1270000" cy="5406240"/>
          </a:xfrm>
          <a:prstGeom prst="roundRect">
            <a:avLst/>
          </a:prstGeom>
          <a:gradFill flip="none" rotWithShape="1">
            <a:gsLst>
              <a:gs pos="0">
                <a:srgbClr val="278E01"/>
              </a:gs>
              <a:gs pos="100000">
                <a:srgbClr val="FFFFFF">
                  <a:alpha val="20000"/>
                </a:srgbClr>
              </a:gs>
              <a:gs pos="79000">
                <a:srgbClr val="2B9803">
                  <a:alpha val="37000"/>
                </a:srgb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pic>
        <p:nvPicPr>
          <p:cNvPr id="23" name="Picture 22" descr="CSO Logo new.png"/>
          <p:cNvPicPr>
            <a:picLocks noChangeAspect="1"/>
          </p:cNvPicPr>
          <p:nvPr/>
        </p:nvPicPr>
        <p:blipFill>
          <a:blip r:embed="rId3"/>
          <a:stretch>
            <a:fillRect/>
          </a:stretch>
        </p:blipFill>
        <p:spPr>
          <a:xfrm>
            <a:off x="165655" y="420005"/>
            <a:ext cx="1270000" cy="310818"/>
          </a:xfrm>
          <a:prstGeom prst="rect">
            <a:avLst/>
          </a:prstGeom>
        </p:spPr>
      </p:pic>
      <p:pic>
        <p:nvPicPr>
          <p:cNvPr id="26" name="Picture 25" descr="Greenpsu logo.png"/>
          <p:cNvPicPr>
            <a:picLocks noChangeAspect="1"/>
          </p:cNvPicPr>
          <p:nvPr/>
        </p:nvPicPr>
        <p:blipFill>
          <a:blip r:embed="rId4"/>
          <a:stretch>
            <a:fillRect/>
          </a:stretch>
        </p:blipFill>
        <p:spPr>
          <a:xfrm>
            <a:off x="3282950" y="6257025"/>
            <a:ext cx="2686050" cy="502550"/>
          </a:xfrm>
          <a:prstGeom prst="rect">
            <a:avLst/>
          </a:prstGeom>
          <a:effectLst>
            <a:outerShdw blurRad="12700" dist="12700" dir="2700000">
              <a:srgbClr val="000000">
                <a:alpha val="43000"/>
              </a:srgbClr>
            </a:outerShdw>
          </a:effectLst>
        </p:spPr>
      </p:pic>
      <p:sp>
        <p:nvSpPr>
          <p:cNvPr id="27" name="Rounded Rectangle 26"/>
          <p:cNvSpPr/>
          <p:nvPr/>
        </p:nvSpPr>
        <p:spPr>
          <a:xfrm rot="16200000">
            <a:off x="4761592" y="-3076700"/>
            <a:ext cx="802471" cy="7251145"/>
          </a:xfrm>
          <a:prstGeom prst="roundRect">
            <a:avLst/>
          </a:prstGeom>
          <a:solidFill>
            <a:srgbClr val="278E01">
              <a:alpha val="8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723A68-C9DB-304A-B0D0-F1B1F4DE77B5}"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723A68-C9DB-304A-B0D0-F1B1F4DE77B5}"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76495-C97A-B44C-802D-125017369911}"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Website Opening Image blank.jpg"/>
          <p:cNvPicPr>
            <a:picLocks noChangeAspect="1"/>
          </p:cNvPicPr>
          <p:nvPr userDrawn="1"/>
        </p:nvPicPr>
        <p:blipFill>
          <a:blip r:embed="rId2">
            <a:alphaModFix/>
          </a:blip>
          <a:stretch>
            <a:fillRect/>
          </a:stretch>
        </p:blipFill>
        <p:spPr>
          <a:xfrm>
            <a:off x="0" y="950110"/>
            <a:ext cx="9188383" cy="5907890"/>
          </a:xfrm>
          <a:prstGeom prst="rect">
            <a:avLst/>
          </a:prstGeom>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A261BA-87D7-8248-AB0C-ED32A1E62191}"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648E7-0AEF-7E48-8761-B0DFCBCD1A0D}" type="slidenum">
              <a:rPr lang="en-US" smtClean="0"/>
              <a:pPr/>
              <a:t>‹#›</a:t>
            </a:fld>
            <a:endParaRPr lang="en-US"/>
          </a:p>
        </p:txBody>
      </p:sp>
      <p:pic>
        <p:nvPicPr>
          <p:cNvPr id="10" name="Picture 9" descr="CSO Logo new.png"/>
          <p:cNvPicPr>
            <a:picLocks noChangeAspect="1"/>
          </p:cNvPicPr>
          <p:nvPr userDrawn="1"/>
        </p:nvPicPr>
        <p:blipFill>
          <a:blip r:embed="rId3"/>
          <a:stretch>
            <a:fillRect/>
          </a:stretch>
        </p:blipFill>
        <p:spPr>
          <a:xfrm>
            <a:off x="7064183" y="195268"/>
            <a:ext cx="1836546" cy="449473"/>
          </a:xfrm>
          <a:prstGeom prst="rect">
            <a:avLst/>
          </a:prstGeom>
        </p:spPr>
      </p:pic>
      <p:pic>
        <p:nvPicPr>
          <p:cNvPr id="11" name="Picture 10" descr="PSU Logo big.png"/>
          <p:cNvPicPr>
            <a:picLocks noChangeAspect="1"/>
          </p:cNvPicPr>
          <p:nvPr userDrawn="1"/>
        </p:nvPicPr>
        <p:blipFill>
          <a:blip r:embed="rId4"/>
          <a:stretch>
            <a:fillRect/>
          </a:stretch>
        </p:blipFill>
        <p:spPr>
          <a:xfrm>
            <a:off x="308376" y="195268"/>
            <a:ext cx="1408062" cy="544157"/>
          </a:xfrm>
          <a:prstGeom prst="rect">
            <a:avLst/>
          </a:prstGeom>
        </p:spPr>
      </p:pic>
      <p:pic>
        <p:nvPicPr>
          <p:cNvPr id="13" name="Picture 12" descr="eco repS.png"/>
          <p:cNvPicPr>
            <a:picLocks noChangeAspect="1"/>
          </p:cNvPicPr>
          <p:nvPr userDrawn="1"/>
        </p:nvPicPr>
        <p:blipFill>
          <a:blip r:embed="rId5"/>
          <a:stretch>
            <a:fillRect/>
          </a:stretch>
        </p:blipFill>
        <p:spPr>
          <a:xfrm>
            <a:off x="2510030" y="1966500"/>
            <a:ext cx="3992370" cy="18943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eco repS.png"/>
          <p:cNvPicPr>
            <a:picLocks noChangeAspect="1"/>
          </p:cNvPicPr>
          <p:nvPr userDrawn="1"/>
        </p:nvPicPr>
        <p:blipFill>
          <a:blip r:embed="rId2">
            <a:alphaModFix amt="66000"/>
          </a:blip>
          <a:stretch>
            <a:fillRect/>
          </a:stretch>
        </p:blipFill>
        <p:spPr>
          <a:xfrm>
            <a:off x="7785100" y="233368"/>
            <a:ext cx="995813" cy="472493"/>
          </a:xfrm>
          <a:prstGeom prst="rect">
            <a:avLst/>
          </a:prstGeom>
        </p:spPr>
      </p:pic>
      <p:pic>
        <p:nvPicPr>
          <p:cNvPr id="9" name="Picture 8" descr="PSU Logo big.png"/>
          <p:cNvPicPr>
            <a:picLocks noChangeAspect="1"/>
          </p:cNvPicPr>
          <p:nvPr userDrawn="1"/>
        </p:nvPicPr>
        <p:blipFill>
          <a:blip r:embed="rId3">
            <a:alphaModFix amt="66000"/>
          </a:blip>
          <a:stretch>
            <a:fillRect/>
          </a:stretch>
        </p:blipFill>
        <p:spPr>
          <a:xfrm>
            <a:off x="384577" y="220669"/>
            <a:ext cx="1061602" cy="410265"/>
          </a:xfrm>
          <a:prstGeom prst="rect">
            <a:avLst/>
          </a:prstGeom>
        </p:spPr>
      </p:pic>
      <p:pic>
        <p:nvPicPr>
          <p:cNvPr id="7" name="Picture 6" descr="Skin Blank Brochure Size.jpg"/>
          <p:cNvPicPr>
            <a:picLocks noChangeAspect="1"/>
          </p:cNvPicPr>
          <p:nvPr userDrawn="1"/>
        </p:nvPicPr>
        <p:blipFill>
          <a:blip r:embed="rId4"/>
          <a:stretch>
            <a:fillRect/>
          </a:stretch>
        </p:blipFill>
        <p:spPr>
          <a:xfrm>
            <a:off x="0" y="3413124"/>
            <a:ext cx="9144001" cy="344487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A261BA-87D7-8248-AB0C-ED32A1E62191}"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Skin Blank Brochure Size.jpg"/>
          <p:cNvPicPr>
            <a:picLocks noChangeAspect="1"/>
          </p:cNvPicPr>
          <p:nvPr userDrawn="1"/>
        </p:nvPicPr>
        <p:blipFill>
          <a:blip r:embed="rId2"/>
          <a:stretch>
            <a:fillRect/>
          </a:stretch>
        </p:blipFill>
        <p:spPr>
          <a:xfrm>
            <a:off x="0" y="3413124"/>
            <a:ext cx="9144001" cy="3444876"/>
          </a:xfrm>
          <a:prstGeom prst="rect">
            <a:avLst/>
          </a:prstGeom>
        </p:spPr>
      </p:pic>
      <p:cxnSp>
        <p:nvCxnSpPr>
          <p:cNvPr id="6" name="Straight Connector 5"/>
          <p:cNvCxnSpPr/>
          <p:nvPr userDrawn="1"/>
        </p:nvCxnSpPr>
        <p:spPr>
          <a:xfrm>
            <a:off x="229510" y="772516"/>
            <a:ext cx="8663803" cy="1588"/>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8" name="Picture 7" descr="eco repS.png"/>
          <p:cNvPicPr>
            <a:picLocks noChangeAspect="1"/>
          </p:cNvPicPr>
          <p:nvPr userDrawn="1"/>
        </p:nvPicPr>
        <p:blipFill>
          <a:blip r:embed="rId3">
            <a:alphaModFix amt="68000"/>
          </a:blip>
          <a:stretch>
            <a:fillRect/>
          </a:stretch>
        </p:blipFill>
        <p:spPr>
          <a:xfrm>
            <a:off x="7940813" y="195268"/>
            <a:ext cx="927100" cy="439891"/>
          </a:xfrm>
          <a:prstGeom prst="rect">
            <a:avLst/>
          </a:prstGeom>
        </p:spPr>
      </p:pic>
      <p:pic>
        <p:nvPicPr>
          <p:cNvPr id="9" name="Picture 8" descr="PSU Logo big.png"/>
          <p:cNvPicPr>
            <a:picLocks noChangeAspect="1"/>
          </p:cNvPicPr>
          <p:nvPr userDrawn="1"/>
        </p:nvPicPr>
        <p:blipFill>
          <a:blip r:embed="rId4">
            <a:alphaModFix amt="68000"/>
          </a:blip>
          <a:stretch>
            <a:fillRect/>
          </a:stretch>
        </p:blipFill>
        <p:spPr>
          <a:xfrm>
            <a:off x="229510" y="195268"/>
            <a:ext cx="988351" cy="381957"/>
          </a:xfrm>
          <a:prstGeom prst="rect">
            <a:avLst/>
          </a:prstGeom>
        </p:spPr>
      </p:pic>
      <p:pic>
        <p:nvPicPr>
          <p:cNvPr id="7" name="Picture 6" descr="CSO Logo new.png"/>
          <p:cNvPicPr>
            <a:picLocks noChangeAspect="1"/>
          </p:cNvPicPr>
          <p:nvPr userDrawn="1"/>
        </p:nvPicPr>
        <p:blipFill>
          <a:blip r:embed="rId5"/>
          <a:stretch>
            <a:fillRect/>
          </a:stretch>
        </p:blipFill>
        <p:spPr>
          <a:xfrm>
            <a:off x="3840104" y="6239047"/>
            <a:ext cx="1596371" cy="390693"/>
          </a:xfrm>
          <a:prstGeom prst="rect">
            <a:avLst/>
          </a:prstGeom>
          <a:effectLst>
            <a:outerShdw blurRad="38100" dist="12700" dir="2700000">
              <a:srgbClr val="000000">
                <a:alpha val="43000"/>
              </a:srgbClr>
            </a:outerShdw>
          </a:effectLst>
        </p:spPr>
      </p:pic>
      <p:sp>
        <p:nvSpPr>
          <p:cNvPr id="3" name="Date Placeholder 2"/>
          <p:cNvSpPr>
            <a:spLocks noGrp="1"/>
          </p:cNvSpPr>
          <p:nvPr>
            <p:ph type="dt" sz="half" idx="10"/>
          </p:nvPr>
        </p:nvSpPr>
        <p:spPr/>
        <p:txBody>
          <a:bodyPr/>
          <a:lstStyle/>
          <a:p>
            <a:fld id="{A5A261BA-87D7-8248-AB0C-ED32A1E62191}"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648E7-0AEF-7E48-8761-B0DFCBCD1A0D}" type="slidenum">
              <a:rPr lang="en-US" smtClean="0"/>
              <a:pPr/>
              <a:t>‹#›</a:t>
            </a:fld>
            <a:endParaRPr lang="en-US"/>
          </a:p>
        </p:txBody>
      </p:sp>
      <p:sp>
        <p:nvSpPr>
          <p:cNvPr id="11"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A261BA-87D7-8248-AB0C-ED32A1E62191}"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648E7-0AEF-7E48-8761-B0DFCBCD1A0D}" type="slidenum">
              <a:rPr lang="en-US" smtClean="0"/>
              <a:pPr/>
              <a:t>‹#›</a:t>
            </a:fld>
            <a:endParaRPr lang="en-US"/>
          </a:p>
        </p:txBody>
      </p:sp>
      <p:pic>
        <p:nvPicPr>
          <p:cNvPr id="6" name="Picture 5" descr="Skin Blank Brochure Size.jpg"/>
          <p:cNvPicPr>
            <a:picLocks noChangeAspect="1"/>
          </p:cNvPicPr>
          <p:nvPr userDrawn="1"/>
        </p:nvPicPr>
        <p:blipFill>
          <a:blip r:embed="rId2"/>
          <a:stretch>
            <a:fillRect/>
          </a:stretch>
        </p:blipFill>
        <p:spPr>
          <a:xfrm>
            <a:off x="0" y="3413124"/>
            <a:ext cx="9144001" cy="3444876"/>
          </a:xfrm>
          <a:prstGeom prst="rect">
            <a:avLst/>
          </a:prstGeom>
        </p:spPr>
      </p:pic>
      <p:pic>
        <p:nvPicPr>
          <p:cNvPr id="8" name="Picture 7" descr="eco repS.png"/>
          <p:cNvPicPr>
            <a:picLocks noChangeAspect="1"/>
          </p:cNvPicPr>
          <p:nvPr userDrawn="1"/>
        </p:nvPicPr>
        <p:blipFill>
          <a:blip r:embed="rId3"/>
          <a:stretch>
            <a:fillRect/>
          </a:stretch>
        </p:blipFill>
        <p:spPr>
          <a:xfrm>
            <a:off x="191054" y="324667"/>
            <a:ext cx="1155145" cy="548093"/>
          </a:xfrm>
          <a:prstGeom prst="rect">
            <a:avLst/>
          </a:prstGeom>
        </p:spPr>
      </p:pic>
      <p:pic>
        <p:nvPicPr>
          <p:cNvPr id="10" name="Picture 9" descr="CSO Logo new.png"/>
          <p:cNvPicPr>
            <a:picLocks noChangeAspect="1"/>
          </p:cNvPicPr>
          <p:nvPr userDrawn="1"/>
        </p:nvPicPr>
        <p:blipFill>
          <a:blip r:embed="rId4"/>
          <a:stretch>
            <a:fillRect/>
          </a:stretch>
        </p:blipFill>
        <p:spPr>
          <a:xfrm>
            <a:off x="3840104" y="6239047"/>
            <a:ext cx="1596371" cy="390693"/>
          </a:xfrm>
          <a:prstGeom prst="rect">
            <a:avLst/>
          </a:prstGeom>
          <a:effectLst>
            <a:outerShdw blurRad="38100" dist="12700" dir="2700000">
              <a:srgbClr val="000000">
                <a:alpha val="43000"/>
              </a:srgbClr>
            </a:outerShdw>
          </a:effectLst>
        </p:spPr>
      </p:pic>
      <p:sp>
        <p:nvSpPr>
          <p:cNvPr id="12" name="Content Placeholder 2"/>
          <p:cNvSpPr>
            <a:spLocks noGrp="1"/>
          </p:cNvSpPr>
          <p:nvPr>
            <p:ph idx="13"/>
          </p:nvPr>
        </p:nvSpPr>
        <p:spPr>
          <a:xfrm>
            <a:off x="1575355" y="1115210"/>
            <a:ext cx="7149544" cy="497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ounded Rectangle 13"/>
          <p:cNvSpPr/>
          <p:nvPr userDrawn="1"/>
        </p:nvSpPr>
        <p:spPr>
          <a:xfrm>
            <a:off x="165655" y="975510"/>
            <a:ext cx="1270000" cy="5406240"/>
          </a:xfrm>
          <a:prstGeom prst="roundRect">
            <a:avLst/>
          </a:prstGeom>
          <a:gradFill flip="none" rotWithShape="1">
            <a:gsLst>
              <a:gs pos="0">
                <a:srgbClr val="278E01"/>
              </a:gs>
              <a:gs pos="100000">
                <a:srgbClr val="FFFFFF">
                  <a:alpha val="20000"/>
                </a:srgbClr>
              </a:gs>
              <a:gs pos="79000">
                <a:srgbClr val="2B9803">
                  <a:alpha val="37000"/>
                </a:srgb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userDrawn="1"/>
        </p:nvSpPr>
        <p:spPr>
          <a:xfrm rot="16200000">
            <a:off x="4761592" y="-3076700"/>
            <a:ext cx="802471" cy="7251145"/>
          </a:xfrm>
          <a:prstGeom prst="roundRect">
            <a:avLst/>
          </a:prstGeom>
          <a:solidFill>
            <a:srgbClr val="278E01">
              <a:alpha val="8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A261BA-87D7-8248-AB0C-ED32A1E62191}"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A261BA-87D7-8248-AB0C-ED32A1E62191}"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A261BA-87D7-8248-AB0C-ED32A1E62191}" type="datetimeFigureOut">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A261BA-87D7-8248-AB0C-ED32A1E62191}"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261BA-87D7-8248-AB0C-ED32A1E62191}" type="datetimeFigureOut">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A261BA-87D7-8248-AB0C-ED32A1E62191}"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A261BA-87D7-8248-AB0C-ED32A1E62191}"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A261BA-87D7-8248-AB0C-ED32A1E62191}"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A261BA-87D7-8248-AB0C-ED32A1E62191}"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648E7-0AEF-7E48-8761-B0DFCBCD1A0D}"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Landscape Size Skin for Template or Certificate.jpg"/>
          <p:cNvPicPr>
            <a:picLocks noChangeAspect="1"/>
          </p:cNvPicPr>
          <p:nvPr userDrawn="1"/>
        </p:nvPicPr>
        <p:blipFill>
          <a:blip r:embed="rId2"/>
          <a:stretch>
            <a:fillRect/>
          </a:stretch>
        </p:blipFill>
        <p:spPr>
          <a:xfrm>
            <a:off x="0" y="-208562"/>
            <a:ext cx="9144000" cy="7066562"/>
          </a:xfrm>
          <a:prstGeom prst="rect">
            <a:avLst/>
          </a:prstGeom>
        </p:spPr>
      </p:pic>
      <p:sp>
        <p:nvSpPr>
          <p:cNvPr id="3" name="Subtitle 2"/>
          <p:cNvSpPr>
            <a:spLocks noGrp="1"/>
          </p:cNvSpPr>
          <p:nvPr>
            <p:ph type="subTitle" idx="1"/>
          </p:nvPr>
        </p:nvSpPr>
        <p:spPr>
          <a:xfrm>
            <a:off x="1371600" y="4139180"/>
            <a:ext cx="6400800" cy="149961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14CD23-A5D7-FF41-8AA3-DE41C3A2065E}"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A21AE-22DA-6B49-80D0-8E04B51F4750}" type="slidenum">
              <a:rPr lang="en-US" smtClean="0"/>
              <a:pPr/>
              <a:t>‹#›</a:t>
            </a:fld>
            <a:endParaRPr lang="en-US"/>
          </a:p>
        </p:txBody>
      </p:sp>
      <p:pic>
        <p:nvPicPr>
          <p:cNvPr id="8" name="Picture 7" descr="greenteamS lrg.png"/>
          <p:cNvPicPr>
            <a:picLocks noChangeAspect="1"/>
          </p:cNvPicPr>
          <p:nvPr userDrawn="1"/>
        </p:nvPicPr>
        <p:blipFill>
          <a:blip r:embed="rId3"/>
          <a:stretch>
            <a:fillRect/>
          </a:stretch>
        </p:blipFill>
        <p:spPr>
          <a:xfrm>
            <a:off x="2303404" y="2154272"/>
            <a:ext cx="4760779" cy="1671195"/>
          </a:xfrm>
          <a:prstGeom prst="rect">
            <a:avLst/>
          </a:prstGeom>
        </p:spPr>
      </p:pic>
      <p:pic>
        <p:nvPicPr>
          <p:cNvPr id="9" name="Picture 8" descr="CSO Logo new.png"/>
          <p:cNvPicPr>
            <a:picLocks noChangeAspect="1"/>
          </p:cNvPicPr>
          <p:nvPr userDrawn="1"/>
        </p:nvPicPr>
        <p:blipFill>
          <a:blip r:embed="rId4"/>
          <a:stretch>
            <a:fillRect/>
          </a:stretch>
        </p:blipFill>
        <p:spPr>
          <a:xfrm>
            <a:off x="7064183" y="195268"/>
            <a:ext cx="1836546" cy="449473"/>
          </a:xfrm>
          <a:prstGeom prst="rect">
            <a:avLst/>
          </a:prstGeom>
        </p:spPr>
      </p:pic>
      <p:pic>
        <p:nvPicPr>
          <p:cNvPr id="10" name="Picture 9" descr="PSU Logo big.png"/>
          <p:cNvPicPr>
            <a:picLocks noChangeAspect="1"/>
          </p:cNvPicPr>
          <p:nvPr userDrawn="1"/>
        </p:nvPicPr>
        <p:blipFill>
          <a:blip r:embed="rId5"/>
          <a:stretch>
            <a:fillRect/>
          </a:stretch>
        </p:blipFill>
        <p:spPr>
          <a:xfrm>
            <a:off x="308376" y="195268"/>
            <a:ext cx="1408062" cy="544157"/>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PSU Logo big.png"/>
          <p:cNvPicPr>
            <a:picLocks noChangeAspect="1"/>
          </p:cNvPicPr>
          <p:nvPr userDrawn="1"/>
        </p:nvPicPr>
        <p:blipFill>
          <a:blip r:embed="rId2">
            <a:alphaModFix amt="68000"/>
          </a:blip>
          <a:stretch>
            <a:fillRect/>
          </a:stretch>
        </p:blipFill>
        <p:spPr>
          <a:xfrm>
            <a:off x="308376" y="195269"/>
            <a:ext cx="1209021" cy="467236"/>
          </a:xfrm>
          <a:prstGeom prst="rect">
            <a:avLst/>
          </a:prstGeom>
        </p:spPr>
      </p:pic>
      <p:pic>
        <p:nvPicPr>
          <p:cNvPr id="8" name="Picture 7" descr="greenteamS lrg.png"/>
          <p:cNvPicPr>
            <a:picLocks noChangeAspect="1"/>
          </p:cNvPicPr>
          <p:nvPr userDrawn="1"/>
        </p:nvPicPr>
        <p:blipFill>
          <a:blip r:embed="rId3">
            <a:alphaModFix amt="68000"/>
          </a:blip>
          <a:stretch>
            <a:fillRect/>
          </a:stretch>
        </p:blipFill>
        <p:spPr>
          <a:xfrm>
            <a:off x="7445097" y="196658"/>
            <a:ext cx="1356003" cy="476003"/>
          </a:xfrm>
          <a:prstGeom prst="rect">
            <a:avLst/>
          </a:prstGeom>
        </p:spPr>
      </p:pic>
      <p:pic>
        <p:nvPicPr>
          <p:cNvPr id="7" name="Picture 6" descr="Skin Blank Brochure Size.jpg"/>
          <p:cNvPicPr>
            <a:picLocks noChangeAspect="1"/>
          </p:cNvPicPr>
          <p:nvPr userDrawn="1"/>
        </p:nvPicPr>
        <p:blipFill>
          <a:blip r:embed="rId4">
            <a:alphaModFix amt="63000"/>
          </a:blip>
          <a:stretch>
            <a:fillRect/>
          </a:stretch>
        </p:blipFill>
        <p:spPr>
          <a:xfrm>
            <a:off x="0" y="3413124"/>
            <a:ext cx="9144001" cy="3444876"/>
          </a:xfrm>
          <a:prstGeom prst="rect">
            <a:avLst/>
          </a:prstGeom>
        </p:spPr>
      </p:pic>
      <p:sp>
        <p:nvSpPr>
          <p:cNvPr id="2" name="Title 1"/>
          <p:cNvSpPr>
            <a:spLocks noGrp="1"/>
          </p:cNvSpPr>
          <p:nvPr>
            <p:ph type="title"/>
          </p:nvPr>
        </p:nvSpPr>
        <p:spPr>
          <a:xfrm>
            <a:off x="457200" y="196658"/>
            <a:ext cx="8229600" cy="1220979"/>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4CD23-A5D7-FF41-8AA3-DE41C3A2065E}"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PSU Logo big.png"/>
          <p:cNvPicPr>
            <a:picLocks noChangeAspect="1"/>
          </p:cNvPicPr>
          <p:nvPr userDrawn="1"/>
        </p:nvPicPr>
        <p:blipFill>
          <a:blip r:embed="rId2">
            <a:alphaModFix amt="69000"/>
          </a:blip>
          <a:stretch>
            <a:fillRect/>
          </a:stretch>
        </p:blipFill>
        <p:spPr>
          <a:xfrm>
            <a:off x="216810" y="171258"/>
            <a:ext cx="937259" cy="362211"/>
          </a:xfrm>
          <a:prstGeom prst="rect">
            <a:avLst/>
          </a:prstGeom>
        </p:spPr>
      </p:pic>
      <p:pic>
        <p:nvPicPr>
          <p:cNvPr id="7" name="Picture 6" descr="greenteamS lrg.png"/>
          <p:cNvPicPr>
            <a:picLocks noChangeAspect="1"/>
          </p:cNvPicPr>
          <p:nvPr userDrawn="1"/>
        </p:nvPicPr>
        <p:blipFill>
          <a:blip r:embed="rId3">
            <a:alphaModFix amt="69000"/>
          </a:blip>
          <a:stretch>
            <a:fillRect/>
          </a:stretch>
        </p:blipFill>
        <p:spPr>
          <a:xfrm>
            <a:off x="7830998" y="164461"/>
            <a:ext cx="1051203" cy="369008"/>
          </a:xfrm>
          <a:prstGeom prst="rect">
            <a:avLst/>
          </a:prstGeom>
        </p:spPr>
      </p:pic>
      <p:pic>
        <p:nvPicPr>
          <p:cNvPr id="8" name="Picture 7" descr="Skin Blank Brochure Size.jpg"/>
          <p:cNvPicPr>
            <a:picLocks noChangeAspect="1"/>
          </p:cNvPicPr>
          <p:nvPr userDrawn="1"/>
        </p:nvPicPr>
        <p:blipFill>
          <a:blip r:embed="rId4">
            <a:alphaModFix amt="63000"/>
          </a:blip>
          <a:stretch>
            <a:fillRect/>
          </a:stretch>
        </p:blipFill>
        <p:spPr>
          <a:xfrm>
            <a:off x="0" y="3413124"/>
            <a:ext cx="9144001" cy="3444876"/>
          </a:xfrm>
          <a:prstGeom prst="rect">
            <a:avLst/>
          </a:prstGeom>
        </p:spPr>
      </p:pic>
      <p:sp>
        <p:nvSpPr>
          <p:cNvPr id="11" name="Date Placeholder 3"/>
          <p:cNvSpPr>
            <a:spLocks noGrp="1"/>
          </p:cNvSpPr>
          <p:nvPr>
            <p:ph type="dt" sz="half" idx="10"/>
          </p:nvPr>
        </p:nvSpPr>
        <p:spPr>
          <a:xfrm>
            <a:off x="457200" y="6356350"/>
            <a:ext cx="2133600" cy="365125"/>
          </a:xfrm>
        </p:spPr>
        <p:txBody>
          <a:bodyPr/>
          <a:lstStyle/>
          <a:p>
            <a:fld id="{5014CD23-A5D7-FF41-8AA3-DE41C3A2065E}" type="datetimeFigureOut">
              <a:rPr lang="en-US" smtClean="0"/>
              <a:pPr/>
              <a:t>12/6/12</a:t>
            </a:fld>
            <a:endParaRPr lang="en-US"/>
          </a:p>
        </p:txBody>
      </p:sp>
      <p:sp>
        <p:nvSpPr>
          <p:cNvPr id="13" name="Slide Number Placeholder 5"/>
          <p:cNvSpPr>
            <a:spLocks noGrp="1"/>
          </p:cNvSpPr>
          <p:nvPr>
            <p:ph type="sldNum" sz="quarter" idx="12"/>
          </p:nvPr>
        </p:nvSpPr>
        <p:spPr>
          <a:xfrm>
            <a:off x="6553200" y="6356350"/>
            <a:ext cx="2133600" cy="365125"/>
          </a:xfrm>
        </p:spPr>
        <p:txBody>
          <a:bodyPr/>
          <a:lstStyle/>
          <a:p>
            <a:fld id="{E9FA21AE-22DA-6B49-80D0-8E04B51F4750}" type="slidenum">
              <a:rPr lang="en-US" smtClean="0"/>
              <a:pPr/>
              <a:t>‹#›</a:t>
            </a:fld>
            <a:endParaRPr lang="en-US"/>
          </a:p>
        </p:txBody>
      </p:sp>
      <p:sp>
        <p:nvSpPr>
          <p:cNvPr id="14" name="Content Placeholder 2"/>
          <p:cNvSpPr>
            <a:spLocks noGrp="1"/>
          </p:cNvSpPr>
          <p:nvPr>
            <p:ph idx="13"/>
          </p:nvPr>
        </p:nvSpPr>
        <p:spPr>
          <a:xfrm>
            <a:off x="482601" y="1113990"/>
            <a:ext cx="8229599" cy="49185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6" name="Straight Connector 15"/>
          <p:cNvCxnSpPr/>
          <p:nvPr userDrawn="1"/>
        </p:nvCxnSpPr>
        <p:spPr>
          <a:xfrm>
            <a:off x="218398" y="622369"/>
            <a:ext cx="8663803" cy="1588"/>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CSO Logo new.png"/>
          <p:cNvPicPr>
            <a:picLocks noChangeAspect="1"/>
          </p:cNvPicPr>
          <p:nvPr userDrawn="1"/>
        </p:nvPicPr>
        <p:blipFill>
          <a:blip r:embed="rId5"/>
          <a:stretch>
            <a:fillRect/>
          </a:stretch>
        </p:blipFill>
        <p:spPr>
          <a:xfrm>
            <a:off x="3840104" y="6239047"/>
            <a:ext cx="1596371" cy="390693"/>
          </a:xfrm>
          <a:prstGeom prst="rect">
            <a:avLst/>
          </a:prstGeom>
          <a:effectLst>
            <a:outerShdw blurRad="38100" dist="12700" dir="2700000">
              <a:srgbClr val="000000">
                <a:alpha val="43000"/>
              </a:srgbClr>
            </a:outerShdw>
          </a:effectLst>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Skin Blank Brochure Size.jpg"/>
          <p:cNvPicPr>
            <a:picLocks noChangeAspect="1"/>
          </p:cNvPicPr>
          <p:nvPr userDrawn="1"/>
        </p:nvPicPr>
        <p:blipFill>
          <a:blip r:embed="rId2">
            <a:alphaModFix amt="63000"/>
          </a:blip>
          <a:stretch>
            <a:fillRect/>
          </a:stretch>
        </p:blipFill>
        <p:spPr>
          <a:xfrm>
            <a:off x="0" y="3413124"/>
            <a:ext cx="9144001" cy="3444876"/>
          </a:xfrm>
          <a:prstGeom prst="rect">
            <a:avLst/>
          </a:prstGeom>
        </p:spPr>
      </p:pic>
      <p:sp>
        <p:nvSpPr>
          <p:cNvPr id="11" name="Date Placeholder 3"/>
          <p:cNvSpPr>
            <a:spLocks noGrp="1"/>
          </p:cNvSpPr>
          <p:nvPr>
            <p:ph type="dt" sz="half" idx="10"/>
          </p:nvPr>
        </p:nvSpPr>
        <p:spPr>
          <a:xfrm>
            <a:off x="457200" y="6356350"/>
            <a:ext cx="2133600" cy="365125"/>
          </a:xfrm>
        </p:spPr>
        <p:txBody>
          <a:bodyPr/>
          <a:lstStyle/>
          <a:p>
            <a:fld id="{5014CD23-A5D7-FF41-8AA3-DE41C3A2065E}" type="datetimeFigureOut">
              <a:rPr lang="en-US" smtClean="0"/>
              <a:pPr/>
              <a:t>12/6/12</a:t>
            </a:fld>
            <a:endParaRPr lang="en-US"/>
          </a:p>
        </p:txBody>
      </p:sp>
      <p:sp>
        <p:nvSpPr>
          <p:cNvPr id="13" name="Slide Number Placeholder 5"/>
          <p:cNvSpPr>
            <a:spLocks noGrp="1"/>
          </p:cNvSpPr>
          <p:nvPr>
            <p:ph type="sldNum" sz="quarter" idx="12"/>
          </p:nvPr>
        </p:nvSpPr>
        <p:spPr>
          <a:xfrm>
            <a:off x="6553200" y="6356350"/>
            <a:ext cx="2133600" cy="365125"/>
          </a:xfrm>
        </p:spPr>
        <p:txBody>
          <a:bodyPr/>
          <a:lstStyle/>
          <a:p>
            <a:fld id="{E9FA21AE-22DA-6B49-80D0-8E04B51F4750}" type="slidenum">
              <a:rPr lang="en-US" smtClean="0"/>
              <a:pPr/>
              <a:t>‹#›</a:t>
            </a:fld>
            <a:endParaRPr lang="en-US"/>
          </a:p>
        </p:txBody>
      </p:sp>
      <p:sp>
        <p:nvSpPr>
          <p:cNvPr id="16" name="Date Placeholder 2"/>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Slide Number Placeholder 4"/>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8" name="Content Placeholder 2"/>
          <p:cNvSpPr>
            <a:spLocks noGrp="1"/>
          </p:cNvSpPr>
          <p:nvPr>
            <p:ph idx="1"/>
          </p:nvPr>
        </p:nvSpPr>
        <p:spPr>
          <a:xfrm>
            <a:off x="1537256" y="1155700"/>
            <a:ext cx="7149544" cy="497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6C48D9C5-27B7-2B4F-9FFB-72A0488762E5}"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12/6/12</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2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2" name="Picture 21" descr="greenteamS lrg.png"/>
          <p:cNvPicPr>
            <a:picLocks noChangeAspect="1"/>
          </p:cNvPicPr>
          <p:nvPr userDrawn="1"/>
        </p:nvPicPr>
        <p:blipFill>
          <a:blip r:embed="rId3"/>
          <a:stretch>
            <a:fillRect/>
          </a:stretch>
        </p:blipFill>
        <p:spPr>
          <a:xfrm>
            <a:off x="152955" y="372241"/>
            <a:ext cx="1270000" cy="445813"/>
          </a:xfrm>
          <a:prstGeom prst="rect">
            <a:avLst/>
          </a:prstGeom>
        </p:spPr>
      </p:pic>
      <p:sp>
        <p:nvSpPr>
          <p:cNvPr id="23" name="Rounded Rectangle 22"/>
          <p:cNvSpPr/>
          <p:nvPr userDrawn="1"/>
        </p:nvSpPr>
        <p:spPr>
          <a:xfrm rot="16200000">
            <a:off x="4761592" y="-3076700"/>
            <a:ext cx="802471" cy="7251145"/>
          </a:xfrm>
          <a:prstGeom prst="roundRect">
            <a:avLst/>
          </a:prstGeom>
          <a:solidFill>
            <a:srgbClr val="278E01">
              <a:alpha val="8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165655" y="975510"/>
            <a:ext cx="1270000" cy="5406240"/>
          </a:xfrm>
          <a:prstGeom prst="roundRect">
            <a:avLst/>
          </a:prstGeom>
          <a:gradFill flip="none" rotWithShape="1">
            <a:gsLst>
              <a:gs pos="0">
                <a:srgbClr val="278E01"/>
              </a:gs>
              <a:gs pos="100000">
                <a:srgbClr val="FFFFFF">
                  <a:alpha val="20000"/>
                </a:srgbClr>
              </a:gs>
              <a:gs pos="79000">
                <a:srgbClr val="2B9803">
                  <a:alpha val="37000"/>
                </a:srgb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SO Logo new.png"/>
          <p:cNvPicPr>
            <a:picLocks noChangeAspect="1"/>
          </p:cNvPicPr>
          <p:nvPr userDrawn="1"/>
        </p:nvPicPr>
        <p:blipFill>
          <a:blip r:embed="rId4"/>
          <a:stretch>
            <a:fillRect/>
          </a:stretch>
        </p:blipFill>
        <p:spPr>
          <a:xfrm>
            <a:off x="3802004" y="6327947"/>
            <a:ext cx="1596371" cy="390693"/>
          </a:xfrm>
          <a:prstGeom prst="rect">
            <a:avLst/>
          </a:prstGeom>
          <a:effectLst>
            <a:outerShdw blurRad="38100" dist="12700" dir="2700000">
              <a:srgbClr val="000000">
                <a:alpha val="43000"/>
              </a:srgbClr>
            </a:outerShdw>
          </a:effectLst>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014CD23-A5D7-FF41-8AA3-DE41C3A2065E}"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FECD78-3C8E-49F2-8FAB-59489D168ABB}" type="datetimeFigureOut">
              <a:rPr lang="en-US" smtClean="0"/>
              <a:pPr/>
              <a:t>12/6/12</a:t>
            </a:fld>
            <a:endParaRPr lang="en-US"/>
          </a:p>
        </p:txBody>
      </p:sp>
      <p:sp>
        <p:nvSpPr>
          <p:cNvPr id="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11F600BB-6294-DC40-8CBC-462454FF0FED}"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5" name="Picture 14" descr="Penn State Sustainability Globe 5 Areas.png"/>
          <p:cNvPicPr>
            <a:picLocks noChangeAspect="1"/>
          </p:cNvPicPr>
          <p:nvPr/>
        </p:nvPicPr>
        <p:blipFill>
          <a:blip r:embed="rId2"/>
          <a:stretch>
            <a:fillRect/>
          </a:stretch>
        </p:blipFill>
        <p:spPr>
          <a:xfrm>
            <a:off x="3289300" y="4660900"/>
            <a:ext cx="2197100" cy="2197100"/>
          </a:xfrm>
          <a:prstGeom prst="rect">
            <a:avLst/>
          </a:prstGeom>
        </p:spPr>
      </p:pic>
      <p:sp>
        <p:nvSpPr>
          <p:cNvPr id="24" name="TextBox 23"/>
          <p:cNvSpPr txBox="1"/>
          <p:nvPr/>
        </p:nvSpPr>
        <p:spPr>
          <a:xfrm>
            <a:off x="457200" y="292100"/>
            <a:ext cx="8229600" cy="1015663"/>
          </a:xfrm>
          <a:prstGeom prst="rect">
            <a:avLst/>
          </a:prstGeom>
          <a:noFill/>
        </p:spPr>
        <p:txBody>
          <a:bodyPr wrap="square" rtlCol="0">
            <a:spAutoFit/>
          </a:bodyPr>
          <a:lstStyle/>
          <a:p>
            <a:pPr algn="ctr"/>
            <a:r>
              <a:rPr lang="en-US" sz="6000" b="1" dirty="0" smtClean="0">
                <a:solidFill>
                  <a:srgbClr val="FF0000"/>
                </a:solidFill>
              </a:rPr>
              <a:t>Resources</a:t>
            </a:r>
            <a:r>
              <a:rPr lang="en-US" sz="6000" b="1" baseline="0" dirty="0" smtClean="0">
                <a:solidFill>
                  <a:srgbClr val="FF0000"/>
                </a:solidFill>
              </a:rPr>
              <a:t> / Logos</a:t>
            </a:r>
            <a:endParaRPr lang="en-US" sz="6000" b="1" dirty="0">
              <a:solidFill>
                <a:srgbClr val="FF0000"/>
              </a:solidFill>
            </a:endParaRPr>
          </a:p>
        </p:txBody>
      </p:sp>
      <p:pic>
        <p:nvPicPr>
          <p:cNvPr id="25" name="Picture 24" descr="Penn Geen no UP.png"/>
          <p:cNvPicPr>
            <a:picLocks noChangeAspect="1"/>
          </p:cNvPicPr>
          <p:nvPr/>
        </p:nvPicPr>
        <p:blipFill>
          <a:blip r:embed="rId3"/>
          <a:stretch>
            <a:fillRect/>
          </a:stretch>
        </p:blipFill>
        <p:spPr>
          <a:xfrm>
            <a:off x="457200" y="5256096"/>
            <a:ext cx="2133600" cy="824867"/>
          </a:xfrm>
          <a:prstGeom prst="rect">
            <a:avLst/>
          </a:prstGeom>
        </p:spPr>
      </p:pic>
      <p:pic>
        <p:nvPicPr>
          <p:cNvPr id="26" name="Picture 25" descr="Penn Black clear.png"/>
          <p:cNvPicPr>
            <a:picLocks noChangeAspect="1"/>
          </p:cNvPicPr>
          <p:nvPr/>
        </p:nvPicPr>
        <p:blipFill>
          <a:blip r:embed="rId4"/>
          <a:stretch>
            <a:fillRect/>
          </a:stretch>
        </p:blipFill>
        <p:spPr>
          <a:xfrm>
            <a:off x="457200" y="1789671"/>
            <a:ext cx="2133600" cy="826530"/>
          </a:xfrm>
          <a:prstGeom prst="rect">
            <a:avLst/>
          </a:prstGeom>
        </p:spPr>
      </p:pic>
      <p:pic>
        <p:nvPicPr>
          <p:cNvPr id="27" name="Picture 26" descr="Penn Blue black clear.png"/>
          <p:cNvPicPr>
            <a:picLocks noChangeAspect="1"/>
          </p:cNvPicPr>
          <p:nvPr/>
        </p:nvPicPr>
        <p:blipFill>
          <a:blip r:embed="rId5"/>
          <a:stretch>
            <a:fillRect/>
          </a:stretch>
        </p:blipFill>
        <p:spPr>
          <a:xfrm>
            <a:off x="457200" y="2932671"/>
            <a:ext cx="2133600" cy="826530"/>
          </a:xfrm>
          <a:prstGeom prst="rect">
            <a:avLst/>
          </a:prstGeom>
        </p:spPr>
      </p:pic>
      <p:pic>
        <p:nvPicPr>
          <p:cNvPr id="28" name="Picture 27" descr="Penn Blue clear.png"/>
          <p:cNvPicPr>
            <a:picLocks noChangeAspect="1"/>
          </p:cNvPicPr>
          <p:nvPr/>
        </p:nvPicPr>
        <p:blipFill>
          <a:blip r:embed="rId6"/>
          <a:stretch>
            <a:fillRect/>
          </a:stretch>
        </p:blipFill>
        <p:spPr>
          <a:xfrm>
            <a:off x="457200" y="4083609"/>
            <a:ext cx="2133600" cy="826530"/>
          </a:xfrm>
          <a:prstGeom prst="rect">
            <a:avLst/>
          </a:prstGeom>
        </p:spPr>
      </p:pic>
      <p:pic>
        <p:nvPicPr>
          <p:cNvPr id="29" name="Picture 28" descr="CSO Logo new.png"/>
          <p:cNvPicPr>
            <a:picLocks noChangeAspect="1"/>
          </p:cNvPicPr>
          <p:nvPr/>
        </p:nvPicPr>
        <p:blipFill>
          <a:blip r:embed="rId7"/>
          <a:stretch>
            <a:fillRect/>
          </a:stretch>
        </p:blipFill>
        <p:spPr>
          <a:xfrm>
            <a:off x="3230505" y="1827771"/>
            <a:ext cx="2743199" cy="671365"/>
          </a:xfrm>
          <a:prstGeom prst="rect">
            <a:avLst/>
          </a:prstGeom>
          <a:effectLst/>
        </p:spPr>
      </p:pic>
      <p:pic>
        <p:nvPicPr>
          <p:cNvPr id="30" name="Picture 29" descr="Green paws.png"/>
          <p:cNvPicPr>
            <a:picLocks noChangeAspect="1"/>
          </p:cNvPicPr>
          <p:nvPr/>
        </p:nvPicPr>
        <p:blipFill>
          <a:blip r:embed="rId8"/>
          <a:stretch>
            <a:fillRect/>
          </a:stretch>
        </p:blipFill>
        <p:spPr>
          <a:xfrm>
            <a:off x="6475521" y="1901565"/>
            <a:ext cx="2211279" cy="1016606"/>
          </a:xfrm>
          <a:prstGeom prst="rect">
            <a:avLst/>
          </a:prstGeom>
        </p:spPr>
      </p:pic>
      <p:pic>
        <p:nvPicPr>
          <p:cNvPr id="31" name="Picture 30" descr="eco repS.png"/>
          <p:cNvPicPr>
            <a:picLocks noChangeAspect="1"/>
          </p:cNvPicPr>
          <p:nvPr/>
        </p:nvPicPr>
        <p:blipFill>
          <a:blip r:embed="rId9"/>
          <a:stretch>
            <a:fillRect/>
          </a:stretch>
        </p:blipFill>
        <p:spPr>
          <a:xfrm>
            <a:off x="6475521" y="3543207"/>
            <a:ext cx="2277870" cy="1080804"/>
          </a:xfrm>
          <a:prstGeom prst="rect">
            <a:avLst/>
          </a:prstGeom>
        </p:spPr>
      </p:pic>
      <p:pic>
        <p:nvPicPr>
          <p:cNvPr id="32" name="Picture 31" descr="greenteamS lrg.png"/>
          <p:cNvPicPr>
            <a:picLocks noChangeAspect="1"/>
          </p:cNvPicPr>
          <p:nvPr/>
        </p:nvPicPr>
        <p:blipFill>
          <a:blip r:embed="rId10"/>
          <a:stretch>
            <a:fillRect/>
          </a:stretch>
        </p:blipFill>
        <p:spPr>
          <a:xfrm>
            <a:off x="6527800" y="5331997"/>
            <a:ext cx="2133600" cy="748966"/>
          </a:xfrm>
          <a:prstGeom prst="rect">
            <a:avLst/>
          </a:prstGeom>
        </p:spPr>
      </p:pic>
      <p:pic>
        <p:nvPicPr>
          <p:cNvPr id="33" name="Picture 32" descr="Greenpsu logo.png"/>
          <p:cNvPicPr>
            <a:picLocks noChangeAspect="1"/>
          </p:cNvPicPr>
          <p:nvPr/>
        </p:nvPicPr>
        <p:blipFill>
          <a:blip r:embed="rId11"/>
          <a:stretch>
            <a:fillRect/>
          </a:stretch>
        </p:blipFill>
        <p:spPr>
          <a:xfrm>
            <a:off x="3033654" y="3543207"/>
            <a:ext cx="2940050" cy="550073"/>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4CD23-A5D7-FF41-8AA3-DE41C3A2065E}"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14CD23-A5D7-FF41-8AA3-DE41C3A2065E}"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14CD23-A5D7-FF41-8AA3-DE41C3A2065E}" type="datetimeFigureOut">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14CD23-A5D7-FF41-8AA3-DE41C3A2065E}"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4CD23-A5D7-FF41-8AA3-DE41C3A2065E}" type="datetimeFigureOut">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4CD23-A5D7-FF41-8AA3-DE41C3A2065E}"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4CD23-A5D7-FF41-8AA3-DE41C3A2065E}"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4CD23-A5D7-FF41-8AA3-DE41C3A2065E}"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4CD23-A5D7-FF41-8AA3-DE41C3A2065E}"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FA21AE-22DA-6B49-80D0-8E04B51F4750}"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BFECD78-3C8E-49F2-8FAB-59489D168ABB}" type="datetimeFigureOut">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BFECD78-3C8E-49F2-8FAB-59489D168ABB}"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pPr/>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theme" Target="../theme/theme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8EDD5-85CA-754B-8CE4-5A85E524694A}" type="datetimeFigureOut">
              <a:rPr lang="en-US" smtClean="0"/>
              <a:pPr/>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B4002-6B5D-B548-8A32-C012A0BC63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23A68-C9DB-304A-B0D0-F1B1F4DE77B5}" type="datetimeFigureOut">
              <a:rPr lang="en-US" smtClean="0"/>
              <a:pPr/>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76495-C97A-B44C-802D-1250173699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261BA-87D7-8248-AB0C-ED32A1E62191}" type="datetimeFigureOut">
              <a:rPr lang="en-US" smtClean="0"/>
              <a:pPr/>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648E7-0AEF-7E48-8761-B0DFCBCD1A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4CD23-A5D7-FF41-8AA3-DE41C3A2065E}" type="datetimeFigureOut">
              <a:rPr lang="en-US" smtClean="0"/>
              <a:pPr/>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A21AE-22DA-6B49-80D0-8E04B51F47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BFECD78-3C8E-49F2-8FAB-59489D168ABB}" type="datetimeFigureOut">
              <a:rPr lang="en-US" smtClean="0"/>
              <a:pPr/>
              <a:t>12/6/12</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0FB56013-B943-42BA-886F-6F9D4EB85E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60.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60.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image" Target="../media/image3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feature=player_embedded&amp;v=M24KaozWR5I" TargetMode="External"/><Relationship Id="rId4" Type="http://schemas.openxmlformats.org/officeDocument/2006/relationships/image" Target="../media/image35.png"/><Relationship Id="rId1" Type="http://schemas.openxmlformats.org/officeDocument/2006/relationships/slideLayout" Target="../slideLayouts/slideLayout66.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7.png"/><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0.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85001"/>
            <a:ext cx="9143999" cy="147002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b="1" dirty="0" smtClean="0">
                <a:solidFill>
                  <a:srgbClr val="000000"/>
                </a:solidFill>
              </a:rPr>
              <a:t>Pitch a Zero Energy </a:t>
            </a:r>
          </a:p>
          <a:p>
            <a:r>
              <a:rPr lang="en-US" b="1" dirty="0" smtClean="0">
                <a:solidFill>
                  <a:srgbClr val="000000"/>
                </a:solidFill>
              </a:rPr>
              <a:t>Shutdown!</a:t>
            </a:r>
            <a:endParaRPr lang="en-US" b="1" dirty="0">
              <a:solidFill>
                <a:srgbClr val="000000"/>
              </a:solidFill>
            </a:endParaRPr>
          </a:p>
        </p:txBody>
      </p:sp>
      <p:sp>
        <p:nvSpPr>
          <p:cNvPr id="5" name="Subtitle 2"/>
          <p:cNvSpPr txBox="1">
            <a:spLocks/>
          </p:cNvSpPr>
          <p:nvPr/>
        </p:nvSpPr>
        <p:spPr>
          <a:xfrm>
            <a:off x="0" y="5166591"/>
            <a:ext cx="9144000" cy="916641"/>
          </a:xfrm>
          <a:prstGeom prst="rect">
            <a:avLst/>
          </a:prstGeom>
        </p:spPr>
        <p:txBody>
          <a:bodyPr vert="horz" lIns="91440" tIns="45720" rIns="91440" bIns="45720" rtlCol="0">
            <a:normAutofit fontScale="9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dirty="0" smtClean="0">
                <a:solidFill>
                  <a:schemeClr val="tx1"/>
                </a:solidFill>
              </a:rPr>
              <a:t>December 6, 2012</a:t>
            </a:r>
          </a:p>
          <a:p>
            <a:pPr marL="0" indent="0" algn="ctr">
              <a:buNone/>
            </a:pPr>
            <a:r>
              <a:rPr lang="en-US" dirty="0" smtClean="0">
                <a:solidFill>
                  <a:schemeClr val="tx1"/>
                </a:solidFill>
              </a:rPr>
              <a:t>Green Team Lunch</a:t>
            </a:r>
            <a:endParaRPr lang="en-US" dirty="0">
              <a:solidFill>
                <a:schemeClr val="tx1"/>
              </a:solidFill>
            </a:endParaRPr>
          </a:p>
        </p:txBody>
      </p:sp>
      <p:pic>
        <p:nvPicPr>
          <p:cNvPr id="7" name="Picture 6"/>
          <p:cNvPicPr/>
          <p:nvPr/>
        </p:nvPicPr>
        <p:blipFill rotWithShape="1">
          <a:blip r:embed="rId2"/>
          <a:srcRect l="2452" t="63583" r="2386" b="4722"/>
          <a:stretch/>
        </p:blipFill>
        <p:spPr bwMode="auto">
          <a:xfrm>
            <a:off x="2794000" y="2347572"/>
            <a:ext cx="3648365" cy="25650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18991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09" y="5326496"/>
            <a:ext cx="8589818" cy="1228110"/>
          </a:xfrm>
        </p:spPr>
        <p:txBody>
          <a:bodyPr>
            <a:noAutofit/>
          </a:bodyPr>
          <a:lstStyle/>
          <a:p>
            <a:r>
              <a:rPr lang="en-US" sz="2600" dirty="0" smtClean="0">
                <a:solidFill>
                  <a:srgbClr val="000000"/>
                </a:solidFill>
              </a:rPr>
              <a:t>These folks don’t </a:t>
            </a:r>
            <a:r>
              <a:rPr lang="en-US" sz="2600" dirty="0">
                <a:solidFill>
                  <a:srgbClr val="000000"/>
                </a:solidFill>
              </a:rPr>
              <a:t>know much </a:t>
            </a:r>
            <a:r>
              <a:rPr lang="en-US" sz="2600" dirty="0" smtClean="0">
                <a:solidFill>
                  <a:srgbClr val="000000"/>
                </a:solidFill>
              </a:rPr>
              <a:t>about your topic, but that doesn’t stop them from having strong opinions.  They may be misinformed or simply lack information.</a:t>
            </a:r>
            <a:endParaRPr lang="en-US" sz="2600" dirty="0">
              <a:solidFill>
                <a:srgbClr val="000000"/>
              </a:solidFill>
            </a:endParaRPr>
          </a:p>
        </p:txBody>
      </p:sp>
      <p:sp>
        <p:nvSpPr>
          <p:cNvPr id="5" name="TextBox 4"/>
          <p:cNvSpPr txBox="1"/>
          <p:nvPr/>
        </p:nvSpPr>
        <p:spPr>
          <a:xfrm>
            <a:off x="3402931" y="642215"/>
            <a:ext cx="2316660" cy="707886"/>
          </a:xfrm>
          <a:prstGeom prst="rect">
            <a:avLst/>
          </a:prstGeom>
          <a:noFill/>
        </p:spPr>
        <p:txBody>
          <a:bodyPr wrap="none" rtlCol="0">
            <a:spAutoFit/>
          </a:bodyPr>
          <a:lstStyle/>
          <a:p>
            <a:r>
              <a:rPr lang="en-US" sz="4000" b="1" dirty="0" smtClean="0"/>
              <a:t>Clueless</a:t>
            </a:r>
            <a:endParaRPr lang="en-US" sz="4000" b="1" dirty="0"/>
          </a:p>
        </p:txBody>
      </p:sp>
      <p:pic>
        <p:nvPicPr>
          <p:cNvPr id="4" name="Picture 3"/>
          <p:cNvPicPr>
            <a:picLocks noChangeAspect="1"/>
          </p:cNvPicPr>
          <p:nvPr/>
        </p:nvPicPr>
        <p:blipFill>
          <a:blip r:embed="rId2"/>
          <a:stretch>
            <a:fillRect/>
          </a:stretch>
        </p:blipFill>
        <p:spPr>
          <a:xfrm>
            <a:off x="1651000" y="1507176"/>
            <a:ext cx="5842000" cy="3302000"/>
          </a:xfrm>
          <a:prstGeom prst="rect">
            <a:avLst/>
          </a:prstGeom>
        </p:spPr>
      </p:pic>
    </p:spTree>
    <p:extLst>
      <p:ext uri="{BB962C8B-B14F-4D97-AF65-F5344CB8AC3E}">
        <p14:creationId xmlns:p14="http://schemas.microsoft.com/office/powerpoint/2010/main" val="36425632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800" b="1" dirty="0" smtClean="0">
                <a:solidFill>
                  <a:srgbClr val="000000"/>
                </a:solidFill>
                <a:latin typeface="Calibri"/>
                <a:cs typeface="Calibri"/>
              </a:rPr>
              <a:t>It is important to tailor your message to your audience</a:t>
            </a:r>
            <a:r>
              <a:rPr lang="en-US" sz="4800" b="1" dirty="0">
                <a:solidFill>
                  <a:srgbClr val="000000"/>
                </a:solidFill>
                <a:latin typeface="Calibri"/>
                <a:cs typeface="Calibri"/>
              </a:rPr>
              <a:t>.</a:t>
            </a:r>
          </a:p>
        </p:txBody>
      </p:sp>
      <p:pic>
        <p:nvPicPr>
          <p:cNvPr id="4" name="Picture 3" descr="esp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90" y="2236978"/>
            <a:ext cx="2075051" cy="2582698"/>
          </a:xfrm>
          <a:prstGeom prst="rect">
            <a:avLst/>
          </a:prstGeom>
        </p:spPr>
      </p:pic>
      <p:pic>
        <p:nvPicPr>
          <p:cNvPr id="5" name="Picture 4" descr="good-housekee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726" y="2236978"/>
            <a:ext cx="2022491" cy="2671345"/>
          </a:xfrm>
          <a:prstGeom prst="rect">
            <a:avLst/>
          </a:prstGeom>
        </p:spPr>
      </p:pic>
      <p:pic>
        <p:nvPicPr>
          <p:cNvPr id="6" name="Picture 5" descr="National_Geographic_March_2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736" y="2077778"/>
            <a:ext cx="2011680" cy="2999232"/>
          </a:xfrm>
          <a:prstGeom prst="rect">
            <a:avLst/>
          </a:prstGeom>
        </p:spPr>
      </p:pic>
      <p:pic>
        <p:nvPicPr>
          <p:cNvPr id="7" name="Picture 6" descr="TIM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352" y="3863210"/>
            <a:ext cx="2021983" cy="2695977"/>
          </a:xfrm>
          <a:prstGeom prst="rect">
            <a:avLst/>
          </a:prstGeom>
        </p:spPr>
      </p:pic>
      <p:pic>
        <p:nvPicPr>
          <p:cNvPr id="8" name="Picture 7" descr="WomensHealth.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2530" y="3863210"/>
            <a:ext cx="1978980" cy="2690588"/>
          </a:xfrm>
          <a:prstGeom prst="rect">
            <a:avLst/>
          </a:prstGeom>
        </p:spPr>
      </p:pic>
    </p:spTree>
    <p:extLst>
      <p:ext uri="{BB962C8B-B14F-4D97-AF65-F5344CB8AC3E}">
        <p14:creationId xmlns:p14="http://schemas.microsoft.com/office/powerpoint/2010/main" val="26480939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19055"/>
            <a:ext cx="7024744" cy="1143000"/>
          </a:xfrm>
        </p:spPr>
        <p:txBody>
          <a:bodyPr/>
          <a:lstStyle/>
          <a:p>
            <a:r>
              <a:rPr lang="en-US" b="1" dirty="0" smtClean="0">
                <a:solidFill>
                  <a:srgbClr val="000000"/>
                </a:solidFill>
              </a:rPr>
              <a:t>Let’s use </a:t>
            </a:r>
            <a:r>
              <a:rPr lang="en-US" b="1" i="1" dirty="0" smtClean="0">
                <a:solidFill>
                  <a:srgbClr val="000000"/>
                </a:solidFill>
              </a:rPr>
              <a:t>Golf</a:t>
            </a:r>
            <a:r>
              <a:rPr lang="en-US" b="1" dirty="0" smtClean="0">
                <a:solidFill>
                  <a:srgbClr val="000000"/>
                </a:solidFill>
              </a:rPr>
              <a:t> Magazine as an example</a:t>
            </a:r>
            <a:endParaRPr lang="en-US" b="1" dirty="0">
              <a:solidFill>
                <a:srgbClr val="000000"/>
              </a:solidFill>
            </a:endParaRPr>
          </a:p>
        </p:txBody>
      </p:sp>
      <p:pic>
        <p:nvPicPr>
          <p:cNvPr id="4" name="Picture 3" descr="51AkGwlB13L._SL500_AA300_.jpg"/>
          <p:cNvPicPr>
            <a:picLocks noChangeAspect="1"/>
          </p:cNvPicPr>
          <p:nvPr/>
        </p:nvPicPr>
        <p:blipFill rotWithShape="1">
          <a:blip r:embed="rId2">
            <a:extLst>
              <a:ext uri="{28A0092B-C50C-407E-A947-70E740481C1C}">
                <a14:useLocalDpi xmlns:a14="http://schemas.microsoft.com/office/drawing/2010/main" val="0"/>
              </a:ext>
            </a:extLst>
          </a:blip>
          <a:srcRect l="12721" r="13232"/>
          <a:stretch/>
        </p:blipFill>
        <p:spPr>
          <a:xfrm>
            <a:off x="1689066" y="2170664"/>
            <a:ext cx="2821146" cy="3810000"/>
          </a:xfrm>
          <a:prstGeom prst="rect">
            <a:avLst/>
          </a:prstGeom>
        </p:spPr>
      </p:pic>
      <p:sp>
        <p:nvSpPr>
          <p:cNvPr id="5" name="TextBox 4"/>
          <p:cNvSpPr txBox="1"/>
          <p:nvPr/>
        </p:nvSpPr>
        <p:spPr>
          <a:xfrm>
            <a:off x="5020644" y="2517913"/>
            <a:ext cx="3607478" cy="2308324"/>
          </a:xfrm>
          <a:prstGeom prst="rect">
            <a:avLst/>
          </a:prstGeom>
          <a:noFill/>
        </p:spPr>
        <p:txBody>
          <a:bodyPr wrap="none" rtlCol="0">
            <a:spAutoFit/>
          </a:bodyPr>
          <a:lstStyle/>
          <a:p>
            <a:pPr algn="ctr"/>
            <a:r>
              <a:rPr lang="en-US" sz="2400" dirty="0" smtClean="0"/>
              <a:t>Reader Characteristics?</a:t>
            </a:r>
          </a:p>
          <a:p>
            <a:pPr algn="ctr"/>
            <a:endParaRPr lang="en-US" sz="2400" dirty="0"/>
          </a:p>
          <a:p>
            <a:pPr algn="ctr"/>
            <a:r>
              <a:rPr lang="en-US" sz="2400" dirty="0" smtClean="0"/>
              <a:t>Friend, Foe, Know-It-All, </a:t>
            </a:r>
          </a:p>
          <a:p>
            <a:pPr algn="ctr"/>
            <a:r>
              <a:rPr lang="en-US" sz="2400" dirty="0" smtClean="0"/>
              <a:t>Clueless?</a:t>
            </a:r>
          </a:p>
          <a:p>
            <a:pPr algn="ctr"/>
            <a:endParaRPr lang="en-US" sz="2400" dirty="0"/>
          </a:p>
          <a:p>
            <a:pPr algn="ctr"/>
            <a:r>
              <a:rPr lang="en-US" sz="2400" dirty="0" smtClean="0"/>
              <a:t>Make the Pitch</a:t>
            </a:r>
            <a:endParaRPr lang="en-US" dirty="0"/>
          </a:p>
        </p:txBody>
      </p:sp>
    </p:spTree>
    <p:extLst>
      <p:ext uri="{BB962C8B-B14F-4D97-AF65-F5344CB8AC3E}">
        <p14:creationId xmlns:p14="http://schemas.microsoft.com/office/powerpoint/2010/main" val="17621864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92485"/>
            <a:ext cx="8042276" cy="1336956"/>
          </a:xfrm>
        </p:spPr>
        <p:txBody>
          <a:bodyPr/>
          <a:lstStyle/>
          <a:p>
            <a:r>
              <a:rPr lang="en-US" dirty="0" smtClean="0">
                <a:solidFill>
                  <a:srgbClr val="000000"/>
                </a:solidFill>
                <a:latin typeface="Calibri"/>
                <a:cs typeface="Calibri"/>
              </a:rPr>
              <a:t>Now take out </a:t>
            </a:r>
            <a:r>
              <a:rPr lang="en-US" dirty="0">
                <a:solidFill>
                  <a:srgbClr val="000000"/>
                </a:solidFill>
                <a:latin typeface="Calibri"/>
                <a:cs typeface="Calibri"/>
              </a:rPr>
              <a:t>y</a:t>
            </a:r>
            <a:r>
              <a:rPr lang="en-US" dirty="0" smtClean="0">
                <a:solidFill>
                  <a:srgbClr val="000000"/>
                </a:solidFill>
                <a:latin typeface="Calibri"/>
                <a:cs typeface="Calibri"/>
              </a:rPr>
              <a:t>our </a:t>
            </a:r>
            <a:br>
              <a:rPr lang="en-US" dirty="0" smtClean="0">
                <a:solidFill>
                  <a:srgbClr val="000000"/>
                </a:solidFill>
                <a:latin typeface="Calibri"/>
                <a:cs typeface="Calibri"/>
              </a:rPr>
            </a:br>
            <a:r>
              <a:rPr lang="en-US" dirty="0" smtClean="0">
                <a:solidFill>
                  <a:srgbClr val="000000"/>
                </a:solidFill>
                <a:latin typeface="Calibri"/>
                <a:cs typeface="Calibri"/>
              </a:rPr>
              <a:t>Full-Page Ad</a:t>
            </a:r>
            <a:endParaRPr lang="en-US" dirty="0">
              <a:solidFill>
                <a:srgbClr val="000000"/>
              </a:solidFill>
              <a:latin typeface="Calibri"/>
              <a:cs typeface="Calibri"/>
            </a:endParaRPr>
          </a:p>
        </p:txBody>
      </p:sp>
      <p:sp>
        <p:nvSpPr>
          <p:cNvPr id="3" name="Content Placeholder 2"/>
          <p:cNvSpPr>
            <a:spLocks noGrp="1"/>
          </p:cNvSpPr>
          <p:nvPr>
            <p:ph idx="1"/>
          </p:nvPr>
        </p:nvSpPr>
        <p:spPr>
          <a:xfrm>
            <a:off x="549275" y="2223655"/>
            <a:ext cx="8042276" cy="4343400"/>
          </a:xfrm>
        </p:spPr>
        <p:txBody>
          <a:bodyPr/>
          <a:lstStyle/>
          <a:p>
            <a:r>
              <a:rPr lang="en-US" dirty="0" smtClean="0">
                <a:solidFill>
                  <a:srgbClr val="000000"/>
                </a:solidFill>
              </a:rPr>
              <a:t>Your Magazine</a:t>
            </a:r>
          </a:p>
          <a:p>
            <a:r>
              <a:rPr lang="en-US" dirty="0" smtClean="0">
                <a:solidFill>
                  <a:srgbClr val="000000"/>
                </a:solidFill>
              </a:rPr>
              <a:t>General Characteristics of the Reader</a:t>
            </a:r>
          </a:p>
          <a:p>
            <a:r>
              <a:rPr lang="en-US" dirty="0" smtClean="0">
                <a:solidFill>
                  <a:srgbClr val="000000"/>
                </a:solidFill>
              </a:rPr>
              <a:t>Type of Audience </a:t>
            </a:r>
          </a:p>
          <a:p>
            <a:r>
              <a:rPr lang="en-US" dirty="0" smtClean="0">
                <a:solidFill>
                  <a:srgbClr val="000000"/>
                </a:solidFill>
              </a:rPr>
              <a:t>Your pitch</a:t>
            </a:r>
          </a:p>
          <a:p>
            <a:pPr lvl="1"/>
            <a:r>
              <a:rPr lang="en-US" dirty="0" smtClean="0">
                <a:solidFill>
                  <a:srgbClr val="000000"/>
                </a:solidFill>
              </a:rPr>
              <a:t>What’s it look like</a:t>
            </a:r>
          </a:p>
          <a:p>
            <a:pPr lvl="1"/>
            <a:r>
              <a:rPr lang="en-US" dirty="0" smtClean="0">
                <a:solidFill>
                  <a:srgbClr val="000000"/>
                </a:solidFill>
              </a:rPr>
              <a:t>What’s it say</a:t>
            </a:r>
          </a:p>
          <a:p>
            <a:endParaRPr lang="en-US" dirty="0"/>
          </a:p>
        </p:txBody>
      </p:sp>
    </p:spTree>
    <p:extLst>
      <p:ext uri="{BB962C8B-B14F-4D97-AF65-F5344CB8AC3E}">
        <p14:creationId xmlns:p14="http://schemas.microsoft.com/office/powerpoint/2010/main" val="35827106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82"/>
            <a:ext cx="9144000" cy="6858000"/>
          </a:xfrm>
          <a:prstGeom prst="rect">
            <a:avLst/>
          </a:prstGeom>
        </p:spPr>
      </p:pic>
      <p:sp>
        <p:nvSpPr>
          <p:cNvPr id="2" name="Title 1"/>
          <p:cNvSpPr>
            <a:spLocks noGrp="1"/>
          </p:cNvSpPr>
          <p:nvPr>
            <p:ph type="title"/>
          </p:nvPr>
        </p:nvSpPr>
        <p:spPr>
          <a:xfrm>
            <a:off x="1109750" y="3987317"/>
            <a:ext cx="7024744" cy="1143000"/>
          </a:xfrm>
        </p:spPr>
        <p:txBody>
          <a:bodyPr/>
          <a:lstStyle/>
          <a:p>
            <a:pPr algn="ctr"/>
            <a:r>
              <a:rPr lang="en-US" b="1" dirty="0" smtClean="0">
                <a:solidFill>
                  <a:schemeClr val="tx1"/>
                </a:solidFill>
              </a:rPr>
              <a:t>General Questions?</a:t>
            </a:r>
            <a:endParaRPr lang="en-US" b="1" dirty="0">
              <a:solidFill>
                <a:schemeClr val="tx1"/>
              </a:solidFill>
            </a:endParaRPr>
          </a:p>
        </p:txBody>
      </p:sp>
    </p:spTree>
    <p:extLst>
      <p:ext uri="{BB962C8B-B14F-4D97-AF65-F5344CB8AC3E}">
        <p14:creationId xmlns:p14="http://schemas.microsoft.com/office/powerpoint/2010/main" val="11435760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mogamerchick.files.wordpress.com/2010/03/spock3.jpg?w=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337" y="0"/>
            <a:ext cx="6018663" cy="72309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501" y="900752"/>
            <a:ext cx="2524836" cy="2308324"/>
          </a:xfrm>
          <a:prstGeom prst="rect">
            <a:avLst/>
          </a:prstGeom>
          <a:noFill/>
        </p:spPr>
        <p:txBody>
          <a:bodyPr wrap="square" rtlCol="0">
            <a:spAutoFit/>
          </a:bodyPr>
          <a:lstStyle/>
          <a:p>
            <a:r>
              <a:rPr lang="en-US" sz="3600" dirty="0" smtClean="0"/>
              <a:t>How we view our decision making…</a:t>
            </a:r>
            <a:endParaRPr lang="en-US" sz="3600" dirty="0"/>
          </a:p>
        </p:txBody>
      </p:sp>
    </p:spTree>
    <p:extLst>
      <p:ext uri="{BB962C8B-B14F-4D97-AF65-F5344CB8AC3E}">
        <p14:creationId xmlns:p14="http://schemas.microsoft.com/office/powerpoint/2010/main" val="17601058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4196" y="2007205"/>
            <a:ext cx="2524836" cy="1200329"/>
          </a:xfrm>
          <a:prstGeom prst="rect">
            <a:avLst/>
          </a:prstGeom>
          <a:noFill/>
        </p:spPr>
        <p:txBody>
          <a:bodyPr wrap="square" rtlCol="0">
            <a:spAutoFit/>
          </a:bodyPr>
          <a:lstStyle/>
          <a:p>
            <a:r>
              <a:rPr lang="en-US" sz="3600" dirty="0" smtClean="0"/>
              <a:t>Much closer to the truth</a:t>
            </a:r>
            <a:endParaRPr lang="en-US" sz="3600" dirty="0"/>
          </a:p>
        </p:txBody>
      </p:sp>
      <p:pic>
        <p:nvPicPr>
          <p:cNvPr id="4" name="Picture 3"/>
          <p:cNvPicPr>
            <a:picLocks noChangeAspect="1"/>
          </p:cNvPicPr>
          <p:nvPr/>
        </p:nvPicPr>
        <p:blipFill>
          <a:blip r:embed="rId3"/>
          <a:stretch>
            <a:fillRect/>
          </a:stretch>
        </p:blipFill>
        <p:spPr>
          <a:xfrm>
            <a:off x="-3" y="-184517"/>
            <a:ext cx="5195458" cy="7149181"/>
          </a:xfrm>
          <a:prstGeom prst="rect">
            <a:avLst/>
          </a:prstGeom>
        </p:spPr>
      </p:pic>
    </p:spTree>
    <p:extLst>
      <p:ext uri="{BB962C8B-B14F-4D97-AF65-F5344CB8AC3E}">
        <p14:creationId xmlns:p14="http://schemas.microsoft.com/office/powerpoint/2010/main" val="1214688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715" y="2748147"/>
            <a:ext cx="5842000" cy="3657600"/>
          </a:xfrm>
          <a:prstGeom prst="rect">
            <a:avLst/>
          </a:prstGeom>
        </p:spPr>
      </p:pic>
      <p:sp>
        <p:nvSpPr>
          <p:cNvPr id="3" name="Title 2"/>
          <p:cNvSpPr>
            <a:spLocks noGrp="1"/>
          </p:cNvSpPr>
          <p:nvPr>
            <p:ph type="title"/>
          </p:nvPr>
        </p:nvSpPr>
        <p:spPr>
          <a:xfrm>
            <a:off x="484910" y="892667"/>
            <a:ext cx="8291369" cy="1336956"/>
          </a:xfrm>
        </p:spPr>
        <p:txBody>
          <a:bodyPr>
            <a:normAutofit fontScale="90000"/>
          </a:bodyPr>
          <a:lstStyle/>
          <a:p>
            <a:r>
              <a:rPr lang="en-US" dirty="0" smtClean="0">
                <a:solidFill>
                  <a:srgbClr val="000000"/>
                </a:solidFill>
                <a:latin typeface="Calibri"/>
                <a:cs typeface="Calibri"/>
              </a:rPr>
              <a:t>Think for a moment about the thoughts that go into purchasing a car</a:t>
            </a:r>
            <a:endParaRPr lang="en-US" dirty="0">
              <a:solidFill>
                <a:srgbClr val="000000"/>
              </a:solidFill>
              <a:latin typeface="Calibri"/>
              <a:cs typeface="Calibri"/>
            </a:endParaRPr>
          </a:p>
        </p:txBody>
      </p:sp>
      <p:pic>
        <p:nvPicPr>
          <p:cNvPr id="4" name="Picture 2" descr="http://mmogamerchick.files.wordpress.com/2010/03/spock3.jpg?w=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764" y="2748146"/>
            <a:ext cx="3731236" cy="4482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0" y="2748146"/>
            <a:ext cx="3064230" cy="4216517"/>
          </a:xfrm>
          <a:prstGeom prst="rect">
            <a:avLst/>
          </a:prstGeom>
        </p:spPr>
      </p:pic>
    </p:spTree>
    <p:extLst>
      <p:ext uri="{BB962C8B-B14F-4D97-AF65-F5344CB8AC3E}">
        <p14:creationId xmlns:p14="http://schemas.microsoft.com/office/powerpoint/2010/main" val="3049659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erdbeach.com/image.axd?picture=Springfield_Spock-Star-Trek_0812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494" y="-177424"/>
            <a:ext cx="2635059" cy="70081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457201" y="1113990"/>
            <a:ext cx="5754254" cy="32123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We could all use a little more Spock, but we also need to find ways to make our Spock side appeal to Homer. </a:t>
            </a:r>
            <a:endParaRPr lang="en-US" dirty="0"/>
          </a:p>
          <a:p>
            <a:pPr marL="0" indent="0">
              <a:buNone/>
            </a:pPr>
            <a:endParaRPr lang="en-US" dirty="0" smtClean="0"/>
          </a:p>
        </p:txBody>
      </p:sp>
    </p:spTree>
    <p:extLst>
      <p:ext uri="{BB962C8B-B14F-4D97-AF65-F5344CB8AC3E}">
        <p14:creationId xmlns:p14="http://schemas.microsoft.com/office/powerpoint/2010/main" val="8518385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450" y="0"/>
            <a:ext cx="9751117" cy="6890790"/>
          </a:xfrm>
          <a:prstGeom prst="rect">
            <a:avLst/>
          </a:prstGeom>
        </p:spPr>
      </p:pic>
    </p:spTree>
    <p:extLst>
      <p:ext uri="{BB962C8B-B14F-4D97-AF65-F5344CB8AC3E}">
        <p14:creationId xmlns:p14="http://schemas.microsoft.com/office/powerpoint/2010/main" val="2429092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0000"/>
                </a:solidFill>
              </a:rPr>
              <a:t>Agenda for Today</a:t>
            </a:r>
            <a:endParaRPr lang="en-US" b="1" dirty="0">
              <a:solidFill>
                <a:srgbClr val="000000"/>
              </a:solidFill>
            </a:endParaRPr>
          </a:p>
        </p:txBody>
      </p:sp>
      <p:sp>
        <p:nvSpPr>
          <p:cNvPr id="2" name="Content Placeholder 1"/>
          <p:cNvSpPr>
            <a:spLocks noGrp="1"/>
          </p:cNvSpPr>
          <p:nvPr>
            <p:ph idx="1"/>
          </p:nvPr>
        </p:nvSpPr>
        <p:spPr/>
        <p:txBody>
          <a:bodyPr>
            <a:normAutofit fontScale="92500" lnSpcReduction="10000"/>
          </a:bodyPr>
          <a:lstStyle/>
          <a:p>
            <a:r>
              <a:rPr lang="en-US" dirty="0" smtClean="0">
                <a:solidFill>
                  <a:srgbClr val="000000"/>
                </a:solidFill>
              </a:rPr>
              <a:t>Updates with Lydia</a:t>
            </a:r>
          </a:p>
          <a:p>
            <a:pPr lvl="1"/>
            <a:r>
              <a:rPr lang="en-US" dirty="0" smtClean="0">
                <a:solidFill>
                  <a:srgbClr val="000000"/>
                </a:solidFill>
              </a:rPr>
              <a:t>Be sure to grab your lunch first</a:t>
            </a:r>
            <a:endParaRPr lang="en-US" dirty="0">
              <a:solidFill>
                <a:srgbClr val="000000"/>
              </a:solidFill>
            </a:endParaRPr>
          </a:p>
          <a:p>
            <a:r>
              <a:rPr lang="en-US" dirty="0" smtClean="0">
                <a:solidFill>
                  <a:srgbClr val="000000"/>
                </a:solidFill>
              </a:rPr>
              <a:t>What to look for in diverse audiences</a:t>
            </a:r>
          </a:p>
          <a:p>
            <a:pPr lvl="1"/>
            <a:r>
              <a:rPr lang="en-US" dirty="0" smtClean="0">
                <a:solidFill>
                  <a:srgbClr val="000000"/>
                </a:solidFill>
              </a:rPr>
              <a:t>Jeremy &amp; Rob let you know</a:t>
            </a:r>
          </a:p>
          <a:p>
            <a:r>
              <a:rPr lang="en-US" dirty="0" smtClean="0">
                <a:solidFill>
                  <a:srgbClr val="000000"/>
                </a:solidFill>
              </a:rPr>
              <a:t>Pitch the Energy Shutdown to </a:t>
            </a:r>
            <a:r>
              <a:rPr lang="en-US" i="1" dirty="0" smtClean="0">
                <a:solidFill>
                  <a:srgbClr val="000000"/>
                </a:solidFill>
              </a:rPr>
              <a:t>your</a:t>
            </a:r>
            <a:r>
              <a:rPr lang="en-US" dirty="0" smtClean="0">
                <a:solidFill>
                  <a:srgbClr val="000000"/>
                </a:solidFill>
              </a:rPr>
              <a:t> Audience</a:t>
            </a:r>
          </a:p>
          <a:p>
            <a:r>
              <a:rPr lang="en-US" dirty="0" smtClean="0">
                <a:solidFill>
                  <a:srgbClr val="000000"/>
                </a:solidFill>
              </a:rPr>
              <a:t>Discussion</a:t>
            </a:r>
          </a:p>
          <a:p>
            <a:r>
              <a:rPr lang="en-US" dirty="0" smtClean="0">
                <a:solidFill>
                  <a:srgbClr val="000000"/>
                </a:solidFill>
              </a:rPr>
              <a:t>Post lunch talk about mindsets- Homer vs. Spock from 1:00-1:15</a:t>
            </a:r>
          </a:p>
          <a:p>
            <a:r>
              <a:rPr lang="en-US" dirty="0" smtClean="0">
                <a:solidFill>
                  <a:srgbClr val="000000"/>
                </a:solidFill>
              </a:rPr>
              <a:t>Discuss any topics with Lydia until 1:30</a:t>
            </a:r>
          </a:p>
        </p:txBody>
      </p:sp>
    </p:spTree>
    <p:extLst>
      <p:ext uri="{BB962C8B-B14F-4D97-AF65-F5344CB8AC3E}">
        <p14:creationId xmlns:p14="http://schemas.microsoft.com/office/powerpoint/2010/main" val="28815395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385855" y="1154545"/>
            <a:ext cx="9922402" cy="4206235"/>
          </a:xfrm>
          <a:prstGeom prst="rect">
            <a:avLst/>
          </a:prstGeom>
        </p:spPr>
      </p:pic>
    </p:spTree>
    <p:extLst>
      <p:ext uri="{BB962C8B-B14F-4D97-AF65-F5344CB8AC3E}">
        <p14:creationId xmlns:p14="http://schemas.microsoft.com/office/powerpoint/2010/main" val="22877290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5232797" y="-160734"/>
            <a:ext cx="3911203" cy="3857625"/>
          </a:xfrm>
          <a:prstGeom prst="ellipse">
            <a:avLst/>
          </a:prstGeom>
          <a:solidFill>
            <a:srgbClr val="095CC4"/>
          </a:solidFill>
          <a:ln w="12700" cap="flat" cmpd="sng" algn="ctr">
            <a:noFill/>
            <a:prstDash val="solid"/>
            <a:miter lim="0"/>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410751" eaLnBrk="1"/>
            <a:endParaRPr lang="en-US" sz="2500" dirty="0">
              <a:solidFill>
                <a:srgbClr val="000000"/>
              </a:solidFill>
              <a:latin typeface="Helvetica Light" charset="0"/>
              <a:ea typeface="Helvetica Light" charset="0"/>
              <a:cs typeface="Helvetica Light" charset="0"/>
              <a:sym typeface="Helvetica Light" charset="0"/>
            </a:endParaRPr>
          </a:p>
          <a:p>
            <a:pPr algn="ctr" defTabSz="410751" eaLnBrk="1"/>
            <a:endParaRPr lang="en-US" dirty="0" smtClean="0"/>
          </a:p>
          <a:p>
            <a:pPr algn="ctr" defTabSz="410751" eaLnBrk="1"/>
            <a:r>
              <a:rPr lang="en-US" sz="3600" b="1" dirty="0" smtClean="0">
                <a:solidFill>
                  <a:schemeClr val="bg1"/>
                </a:solidFill>
              </a:rPr>
              <a:t>Curriculum</a:t>
            </a:r>
          </a:p>
          <a:p>
            <a:pPr algn="ctr" defTabSz="410751" eaLnBrk="1"/>
            <a:r>
              <a:rPr lang="en-US" sz="3600" b="1" dirty="0" smtClean="0">
                <a:solidFill>
                  <a:schemeClr val="bg1"/>
                </a:solidFill>
                <a:ea typeface="Helvetica Light" charset="0"/>
                <a:cs typeface="Helvetica Light" charset="0"/>
                <a:sym typeface="Helvetica Light" charset="0"/>
              </a:rPr>
              <a:t>Co-curricular</a:t>
            </a:r>
            <a:endParaRPr lang="en-US" sz="3600" b="1" dirty="0">
              <a:solidFill>
                <a:schemeClr val="bg1"/>
              </a:solidFill>
              <a:ea typeface="Helvetica Light" charset="0"/>
              <a:cs typeface="Helvetica Light" charset="0"/>
              <a:sym typeface="Helvetica Light" charset="0"/>
            </a:endParaRPr>
          </a:p>
        </p:txBody>
      </p:sp>
      <p:sp>
        <p:nvSpPr>
          <p:cNvPr id="5" name="Oval 4"/>
          <p:cNvSpPr/>
          <p:nvPr/>
        </p:nvSpPr>
        <p:spPr bwMode="auto">
          <a:xfrm>
            <a:off x="354287" y="0"/>
            <a:ext cx="3911203" cy="3857625"/>
          </a:xfrm>
          <a:prstGeom prst="ellipse">
            <a:avLst/>
          </a:prstGeom>
          <a:solidFill>
            <a:srgbClr val="008000"/>
          </a:solidFill>
          <a:ln w="12700" cap="flat" cmpd="sng" algn="ctr">
            <a:noFill/>
            <a:prstDash val="solid"/>
            <a:miter lim="0"/>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410751" eaLnBrk="1"/>
            <a:endParaRPr lang="en-US" sz="2500" dirty="0">
              <a:solidFill>
                <a:srgbClr val="000000"/>
              </a:solidFill>
              <a:latin typeface="Helvetica Light" charset="0"/>
              <a:ea typeface="Helvetica Light" charset="0"/>
              <a:cs typeface="Helvetica Light" charset="0"/>
              <a:sym typeface="Helvetica Light" charset="0"/>
            </a:endParaRPr>
          </a:p>
          <a:p>
            <a:pPr algn="ctr" defTabSz="410751" eaLnBrk="1"/>
            <a:endParaRPr lang="en-US" dirty="0" smtClean="0"/>
          </a:p>
          <a:p>
            <a:pPr algn="ctr" defTabSz="410751" eaLnBrk="1"/>
            <a:r>
              <a:rPr lang="en-US" sz="4200" b="1" dirty="0">
                <a:solidFill>
                  <a:schemeClr val="bg1"/>
                </a:solidFill>
                <a:ea typeface="Helvetica Light" charset="0"/>
                <a:cs typeface="Helvetica Light" charset="0"/>
                <a:sym typeface="Helvetica Light" charset="0"/>
              </a:rPr>
              <a:t>Research</a:t>
            </a:r>
          </a:p>
        </p:txBody>
      </p:sp>
      <p:sp>
        <p:nvSpPr>
          <p:cNvPr id="6" name="Oval 5"/>
          <p:cNvSpPr/>
          <p:nvPr/>
        </p:nvSpPr>
        <p:spPr bwMode="auto">
          <a:xfrm>
            <a:off x="5183950" y="2931989"/>
            <a:ext cx="3911203" cy="3857625"/>
          </a:xfrm>
          <a:prstGeom prst="ellipse">
            <a:avLst/>
          </a:prstGeom>
          <a:solidFill>
            <a:srgbClr val="FFFF00"/>
          </a:solidFill>
          <a:ln w="12700" cap="flat" cmpd="sng" algn="ctr">
            <a:noFill/>
            <a:prstDash val="solid"/>
            <a:miter lim="0"/>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410751" eaLnBrk="1"/>
            <a:endParaRPr lang="en-US" sz="2500" dirty="0">
              <a:solidFill>
                <a:srgbClr val="000000"/>
              </a:solidFill>
              <a:latin typeface="Helvetica Light" charset="0"/>
              <a:ea typeface="Helvetica Light" charset="0"/>
              <a:cs typeface="Helvetica Light" charset="0"/>
              <a:sym typeface="Helvetica Light" charset="0"/>
            </a:endParaRPr>
          </a:p>
          <a:p>
            <a:pPr algn="ctr" defTabSz="410751" eaLnBrk="1"/>
            <a:endParaRPr lang="en-US" dirty="0" smtClean="0"/>
          </a:p>
          <a:p>
            <a:pPr algn="ctr" defTabSz="410751" eaLnBrk="1"/>
            <a:endParaRPr lang="en-US" sz="3800" b="1" dirty="0" smtClean="0">
              <a:latin typeface="Helvetica Light" charset="0"/>
              <a:ea typeface="Helvetica Light" charset="0"/>
              <a:cs typeface="Helvetica Light" charset="0"/>
              <a:sym typeface="Helvetica Light" charset="0"/>
            </a:endParaRPr>
          </a:p>
          <a:p>
            <a:pPr algn="ctr" defTabSz="410751" eaLnBrk="1"/>
            <a:r>
              <a:rPr lang="en-US" sz="3800" b="1" dirty="0" smtClean="0">
                <a:ea typeface="Helvetica Light" charset="0"/>
                <a:cs typeface="Helvetica Light" charset="0"/>
                <a:sym typeface="Helvetica Light" charset="0"/>
              </a:rPr>
              <a:t>Operations</a:t>
            </a:r>
            <a:endParaRPr lang="en-US" sz="3800" b="1" dirty="0">
              <a:ea typeface="Helvetica Light" charset="0"/>
              <a:cs typeface="Helvetica Light" charset="0"/>
              <a:sym typeface="Helvetica Light" charset="0"/>
            </a:endParaRPr>
          </a:p>
        </p:txBody>
      </p:sp>
      <p:sp>
        <p:nvSpPr>
          <p:cNvPr id="7" name="Oval 6"/>
          <p:cNvSpPr/>
          <p:nvPr/>
        </p:nvSpPr>
        <p:spPr bwMode="auto">
          <a:xfrm>
            <a:off x="0" y="3000375"/>
            <a:ext cx="4056827" cy="3857625"/>
          </a:xfrm>
          <a:prstGeom prst="ellipse">
            <a:avLst/>
          </a:prstGeom>
          <a:solidFill>
            <a:srgbClr val="FF0000"/>
          </a:solidFill>
          <a:ln w="12700" cap="flat" cmpd="sng" algn="ctr">
            <a:noFill/>
            <a:prstDash val="solid"/>
            <a:miter lim="0"/>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410751" eaLnBrk="1"/>
            <a:endParaRPr lang="en-US" sz="2500" dirty="0">
              <a:solidFill>
                <a:srgbClr val="000000"/>
              </a:solidFill>
              <a:latin typeface="Helvetica Light" charset="0"/>
              <a:ea typeface="Helvetica Light" charset="0"/>
              <a:cs typeface="Helvetica Light" charset="0"/>
              <a:sym typeface="Helvetica Light" charset="0"/>
            </a:endParaRPr>
          </a:p>
          <a:p>
            <a:pPr algn="ctr" defTabSz="410751" eaLnBrk="1"/>
            <a:endParaRPr lang="en-US" sz="3600" b="1" dirty="0" smtClean="0">
              <a:solidFill>
                <a:schemeClr val="bg1"/>
              </a:solidFill>
              <a:latin typeface="Helvetica Light" charset="0"/>
              <a:ea typeface="Helvetica Light" charset="0"/>
              <a:cs typeface="Helvetica Light" charset="0"/>
              <a:sym typeface="Helvetica Light" charset="0"/>
            </a:endParaRPr>
          </a:p>
          <a:p>
            <a:pPr algn="ctr" defTabSz="410751" eaLnBrk="1"/>
            <a:r>
              <a:rPr lang="en-US" sz="3600" b="1" dirty="0" smtClean="0">
                <a:solidFill>
                  <a:schemeClr val="bg1"/>
                </a:solidFill>
                <a:ea typeface="Helvetica Light" charset="0"/>
                <a:cs typeface="Helvetica Light" charset="0"/>
                <a:sym typeface="Helvetica Light" charset="0"/>
              </a:rPr>
              <a:t>Engagement</a:t>
            </a:r>
            <a:endParaRPr lang="en-US" sz="3600" b="1" dirty="0">
              <a:solidFill>
                <a:schemeClr val="bg1"/>
              </a:solidFill>
              <a:ea typeface="Helvetica Light" charset="0"/>
              <a:cs typeface="Helvetica Light" charset="0"/>
              <a:sym typeface="Helvetica Light" charset="0"/>
            </a:endParaRPr>
          </a:p>
          <a:p>
            <a:pPr algn="ctr" defTabSz="410751" eaLnBrk="1"/>
            <a:endParaRPr lang="en-US" dirty="0" smtClean="0"/>
          </a:p>
        </p:txBody>
      </p:sp>
      <p:sp>
        <p:nvSpPr>
          <p:cNvPr id="8" name="Oval 7"/>
          <p:cNvSpPr/>
          <p:nvPr/>
        </p:nvSpPr>
        <p:spPr bwMode="auto">
          <a:xfrm>
            <a:off x="2811592" y="1447800"/>
            <a:ext cx="4079081" cy="3857625"/>
          </a:xfrm>
          <a:prstGeom prst="ellipse">
            <a:avLst/>
          </a:prstGeom>
          <a:solidFill>
            <a:schemeClr val="bg1"/>
          </a:solidFill>
          <a:ln w="12700" cap="flat" cmpd="sng" algn="ctr">
            <a:solidFill>
              <a:schemeClr val="tx1"/>
            </a:solidFill>
            <a:prstDash val="solid"/>
            <a:miter lim="0"/>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410751" eaLnBrk="1"/>
            <a:endParaRPr lang="en-US" sz="3200" b="1" dirty="0" smtClean="0">
              <a:solidFill>
                <a:srgbClr val="FF0000"/>
              </a:solidFill>
              <a:latin typeface="+mn-lt"/>
              <a:ea typeface="Helvetica Light" charset="0"/>
              <a:cs typeface="Helvetica Light" charset="0"/>
              <a:sym typeface="Helvetica Light" charset="0"/>
            </a:endParaRPr>
          </a:p>
          <a:p>
            <a:pPr algn="ctr" defTabSz="410751" eaLnBrk="1"/>
            <a:r>
              <a:rPr lang="en-US" sz="3200" b="1" dirty="0" smtClean="0">
                <a:solidFill>
                  <a:srgbClr val="FF0000"/>
                </a:solidFill>
                <a:latin typeface="+mn-lt"/>
                <a:ea typeface="Helvetica Light" charset="0"/>
                <a:cs typeface="Helvetica Light" charset="0"/>
                <a:sym typeface="Helvetica Light" charset="0"/>
              </a:rPr>
              <a:t>The </a:t>
            </a:r>
            <a:r>
              <a:rPr lang="en-US" sz="3200" b="1" dirty="0" smtClean="0">
                <a:solidFill>
                  <a:srgbClr val="FF0000"/>
                </a:solidFill>
                <a:latin typeface="+mn-lt"/>
                <a:ea typeface="Helvetica Light" charset="0"/>
                <a:cs typeface="Helvetica Light" charset="0"/>
                <a:sym typeface="Helvetica Light" charset="0"/>
              </a:rPr>
              <a:t>Sustainability Insti</a:t>
            </a:r>
            <a:r>
              <a:rPr lang="en-US" sz="3600" b="1" dirty="0" smtClean="0">
                <a:solidFill>
                  <a:srgbClr val="FF0000"/>
                </a:solidFill>
                <a:latin typeface="+mn-lt"/>
                <a:ea typeface="Helvetica Light" charset="0"/>
                <a:cs typeface="Helvetica Light" charset="0"/>
                <a:sym typeface="Helvetica Light" charset="0"/>
              </a:rPr>
              <a:t>tute</a:t>
            </a:r>
            <a:endParaRPr lang="en-US" sz="3600" b="1" dirty="0" smtClean="0">
              <a:solidFill>
                <a:srgbClr val="FF0000"/>
              </a:solidFill>
              <a:latin typeface="+mn-lt"/>
            </a:endParaRPr>
          </a:p>
        </p:txBody>
      </p:sp>
    </p:spTree>
    <p:extLst>
      <p:ext uri="{BB962C8B-B14F-4D97-AF65-F5344CB8AC3E}">
        <p14:creationId xmlns:p14="http://schemas.microsoft.com/office/powerpoint/2010/main" val="938569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0-#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rPr>
              <a:t>Upcoming Events</a:t>
            </a:r>
            <a:endParaRPr lang="en-US" b="1" dirty="0">
              <a:solidFill>
                <a:srgbClr val="00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solidFill>
                  <a:srgbClr val="900000"/>
                </a:solidFill>
              </a:rPr>
              <a:t>December 13</a:t>
            </a:r>
            <a:r>
              <a:rPr lang="en-US" b="1" baseline="30000" dirty="0" smtClean="0">
                <a:solidFill>
                  <a:srgbClr val="900000"/>
                </a:solidFill>
              </a:rPr>
              <a:t>th</a:t>
            </a:r>
            <a:r>
              <a:rPr lang="en-US" b="1" dirty="0" smtClean="0">
                <a:solidFill>
                  <a:srgbClr val="900000"/>
                </a:solidFill>
              </a:rPr>
              <a:t>: Grapevine out</a:t>
            </a:r>
          </a:p>
          <a:p>
            <a:pPr marL="0" indent="0">
              <a:buNone/>
            </a:pPr>
            <a:r>
              <a:rPr lang="en-US" b="1" dirty="0" smtClean="0">
                <a:solidFill>
                  <a:srgbClr val="900000"/>
                </a:solidFill>
              </a:rPr>
              <a:t>December 21</a:t>
            </a:r>
            <a:r>
              <a:rPr lang="en-US" b="1" baseline="30000" dirty="0" smtClean="0">
                <a:solidFill>
                  <a:srgbClr val="900000"/>
                </a:solidFill>
              </a:rPr>
              <a:t>st</a:t>
            </a:r>
            <a:r>
              <a:rPr lang="en-US" b="1" dirty="0" smtClean="0">
                <a:solidFill>
                  <a:srgbClr val="900000"/>
                </a:solidFill>
              </a:rPr>
              <a:t>: Holiday Shutdown</a:t>
            </a:r>
          </a:p>
          <a:p>
            <a:pPr marL="0" indent="0">
              <a:buNone/>
            </a:pPr>
            <a:endParaRPr lang="en-US" b="1" dirty="0" smtClean="0">
              <a:solidFill>
                <a:srgbClr val="0000FF"/>
              </a:solidFill>
            </a:endParaRPr>
          </a:p>
          <a:p>
            <a:pPr marL="0" indent="0">
              <a:buNone/>
            </a:pPr>
            <a:r>
              <a:rPr lang="en-US" b="1" dirty="0" smtClean="0">
                <a:solidFill>
                  <a:srgbClr val="0000FF"/>
                </a:solidFill>
              </a:rPr>
              <a:t>January 14</a:t>
            </a:r>
            <a:r>
              <a:rPr lang="en-US" b="1" baseline="30000" dirty="0" smtClean="0">
                <a:solidFill>
                  <a:srgbClr val="0000FF"/>
                </a:solidFill>
              </a:rPr>
              <a:t>th</a:t>
            </a:r>
            <a:r>
              <a:rPr lang="en-US" b="1" dirty="0" smtClean="0">
                <a:solidFill>
                  <a:srgbClr val="0000FF"/>
                </a:solidFill>
              </a:rPr>
              <a:t>: Green Paws 2.0 pilot shuts down</a:t>
            </a:r>
          </a:p>
          <a:p>
            <a:pPr marL="0" indent="0">
              <a:buNone/>
            </a:pPr>
            <a:r>
              <a:rPr lang="en-US" b="1" dirty="0" smtClean="0">
                <a:solidFill>
                  <a:srgbClr val="0000FF"/>
                </a:solidFill>
              </a:rPr>
              <a:t>January 17</a:t>
            </a:r>
            <a:r>
              <a:rPr lang="en-US" b="1" baseline="30000" dirty="0" smtClean="0">
                <a:solidFill>
                  <a:srgbClr val="0000FF"/>
                </a:solidFill>
              </a:rPr>
              <a:t>th</a:t>
            </a:r>
            <a:r>
              <a:rPr lang="en-US" b="1" dirty="0" smtClean="0">
                <a:solidFill>
                  <a:srgbClr val="0000FF"/>
                </a:solidFill>
              </a:rPr>
              <a:t>: Coffee Hour</a:t>
            </a:r>
          </a:p>
          <a:p>
            <a:pPr marL="0" indent="0">
              <a:buNone/>
            </a:pPr>
            <a:endParaRPr lang="en-US" b="1" dirty="0" smtClean="0">
              <a:solidFill>
                <a:srgbClr val="FF0000"/>
              </a:solidFill>
            </a:endParaRPr>
          </a:p>
          <a:p>
            <a:pPr marL="0" indent="0">
              <a:buNone/>
            </a:pPr>
            <a:r>
              <a:rPr lang="en-US" b="1" dirty="0" smtClean="0">
                <a:solidFill>
                  <a:srgbClr val="FF0000"/>
                </a:solidFill>
              </a:rPr>
              <a:t>February 6</a:t>
            </a:r>
            <a:r>
              <a:rPr lang="en-US" b="1" baseline="30000" dirty="0" smtClean="0">
                <a:solidFill>
                  <a:srgbClr val="FF0000"/>
                </a:solidFill>
              </a:rPr>
              <a:t>th</a:t>
            </a:r>
            <a:r>
              <a:rPr lang="en-US" b="1" dirty="0" smtClean="0">
                <a:solidFill>
                  <a:srgbClr val="FF0000"/>
                </a:solidFill>
              </a:rPr>
              <a:t>: Lunch &amp; Learn – Pesky </a:t>
            </a:r>
            <a:r>
              <a:rPr lang="en-US" b="1" dirty="0" err="1" smtClean="0">
                <a:solidFill>
                  <a:srgbClr val="FF0000"/>
                </a:solidFill>
              </a:rPr>
              <a:t>Lightbulb</a:t>
            </a:r>
            <a:endParaRPr lang="en-US" b="1" dirty="0" smtClean="0">
              <a:solidFill>
                <a:srgbClr val="FF0000"/>
              </a:solidFill>
            </a:endParaRPr>
          </a:p>
          <a:p>
            <a:pPr marL="0" indent="0">
              <a:buNone/>
            </a:pPr>
            <a:r>
              <a:rPr lang="en-US" b="1" dirty="0" smtClean="0">
                <a:solidFill>
                  <a:srgbClr val="FF0000"/>
                </a:solidFill>
              </a:rPr>
              <a:t>February 27</a:t>
            </a:r>
            <a:r>
              <a:rPr lang="en-US" b="1" baseline="30000" dirty="0" smtClean="0">
                <a:solidFill>
                  <a:srgbClr val="FF0000"/>
                </a:solidFill>
              </a:rPr>
              <a:t>th</a:t>
            </a:r>
            <a:r>
              <a:rPr lang="en-US" b="1" dirty="0" smtClean="0">
                <a:solidFill>
                  <a:srgbClr val="FF0000"/>
                </a:solidFill>
              </a:rPr>
              <a:t>: Green Team Lunch – 12% Challenge</a:t>
            </a:r>
          </a:p>
          <a:p>
            <a:pPr marL="0" indent="0">
              <a:buNone/>
            </a:pPr>
            <a:endParaRPr lang="en-US" dirty="0">
              <a:solidFill>
                <a:srgbClr val="000000"/>
              </a:solidFill>
            </a:endParaRPr>
          </a:p>
        </p:txBody>
      </p:sp>
    </p:spTree>
    <p:extLst>
      <p:ext uri="{BB962C8B-B14F-4D97-AF65-F5344CB8AC3E}">
        <p14:creationId xmlns:p14="http://schemas.microsoft.com/office/powerpoint/2010/main" val="9279451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167314" y="1264765"/>
            <a:ext cx="1726843" cy="4008858"/>
          </a:xfrm>
          <a:prstGeom prst="rect">
            <a:avLst/>
          </a:prstGeom>
        </p:spPr>
      </p:pic>
      <p:sp>
        <p:nvSpPr>
          <p:cNvPr id="2" name="Title 1"/>
          <p:cNvSpPr>
            <a:spLocks noGrp="1"/>
          </p:cNvSpPr>
          <p:nvPr>
            <p:ph type="title"/>
          </p:nvPr>
        </p:nvSpPr>
        <p:spPr>
          <a:xfrm>
            <a:off x="688490" y="570156"/>
            <a:ext cx="7756263" cy="913232"/>
          </a:xfrm>
        </p:spPr>
        <p:txBody>
          <a:bodyPr>
            <a:normAutofit/>
          </a:bodyPr>
          <a:lstStyle/>
          <a:p>
            <a:r>
              <a:rPr lang="en-US" b="1" dirty="0" smtClean="0">
                <a:solidFill>
                  <a:srgbClr val="000000"/>
                </a:solidFill>
                <a:cs typeface="Book Antiqua"/>
              </a:rPr>
              <a:t>Holiday Shutdown</a:t>
            </a:r>
            <a:endParaRPr lang="en-US" b="1" dirty="0">
              <a:solidFill>
                <a:srgbClr val="000000"/>
              </a:solidFill>
              <a:cs typeface="Book Antiqua"/>
            </a:endParaRPr>
          </a:p>
        </p:txBody>
      </p:sp>
      <p:sp>
        <p:nvSpPr>
          <p:cNvPr id="3" name="Content Placeholder 2"/>
          <p:cNvSpPr>
            <a:spLocks noGrp="1"/>
          </p:cNvSpPr>
          <p:nvPr>
            <p:ph idx="1"/>
          </p:nvPr>
        </p:nvSpPr>
        <p:spPr>
          <a:xfrm>
            <a:off x="457200" y="5509829"/>
            <a:ext cx="8229600" cy="906486"/>
          </a:xfrm>
        </p:spPr>
        <p:txBody>
          <a:bodyPr>
            <a:normAutofit fontScale="92500" lnSpcReduction="20000"/>
          </a:bodyPr>
          <a:lstStyle/>
          <a:p>
            <a:pPr marL="0" indent="0" algn="ctr">
              <a:buNone/>
            </a:pPr>
            <a:r>
              <a:rPr lang="en-US" dirty="0" smtClean="0">
                <a:solidFill>
                  <a:srgbClr val="000000"/>
                </a:solidFill>
                <a:cs typeface="Book Antiqua"/>
              </a:rPr>
              <a:t>Use creative ways to shutdown your office </a:t>
            </a:r>
          </a:p>
          <a:p>
            <a:pPr marL="0" indent="0" algn="ctr">
              <a:buNone/>
            </a:pPr>
            <a:r>
              <a:rPr lang="en-US" dirty="0" smtClean="0">
                <a:solidFill>
                  <a:srgbClr val="000000"/>
                </a:solidFill>
                <a:cs typeface="Book Antiqua"/>
              </a:rPr>
              <a:t>over the holiday break!</a:t>
            </a:r>
            <a:endParaRPr lang="en-US" dirty="0">
              <a:solidFill>
                <a:srgbClr val="000000"/>
              </a:solidFill>
              <a:cs typeface="Book Antiqua"/>
            </a:endParaRPr>
          </a:p>
        </p:txBody>
      </p:sp>
      <p:pic>
        <p:nvPicPr>
          <p:cNvPr id="8" name="Picture 7"/>
          <p:cNvPicPr>
            <a:picLocks noChangeAspect="1"/>
          </p:cNvPicPr>
          <p:nvPr/>
        </p:nvPicPr>
        <p:blipFill rotWithShape="1">
          <a:blip r:embed="rId3"/>
          <a:srcRect b="11803"/>
          <a:stretch/>
        </p:blipFill>
        <p:spPr>
          <a:xfrm>
            <a:off x="2789705" y="1730766"/>
            <a:ext cx="3537448" cy="2495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73134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chemeClr val="tx1"/>
                </a:solidFill>
              </a:rPr>
              <a:t>There are four main audience types who will hear your message</a:t>
            </a:r>
            <a:endParaRPr lang="en-US" sz="36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0709417"/>
              </p:ext>
            </p:extLst>
          </p:nvPr>
        </p:nvGraphicFramePr>
        <p:xfrm>
          <a:off x="549275" y="1600200"/>
          <a:ext cx="804227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5458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346777"/>
            <a:ext cx="7024744" cy="1143000"/>
          </a:xfrm>
        </p:spPr>
        <p:txBody>
          <a:bodyPr>
            <a:noAutofit/>
          </a:bodyPr>
          <a:lstStyle/>
          <a:p>
            <a:r>
              <a:rPr lang="en-US" sz="2800" dirty="0" smtClean="0">
                <a:solidFill>
                  <a:srgbClr val="000000"/>
                </a:solidFill>
              </a:rPr>
              <a:t>People who are sympathetic to your message and are already on your side.</a:t>
            </a:r>
            <a:endParaRPr lang="en-US" sz="2800" dirty="0">
              <a:solidFill>
                <a:srgbClr val="000000"/>
              </a:solidFill>
            </a:endParaRPr>
          </a:p>
        </p:txBody>
      </p:sp>
      <p:pic>
        <p:nvPicPr>
          <p:cNvPr id="4" name="Picture 3" descr="sympathet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399" y="1686655"/>
            <a:ext cx="4786918" cy="3501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614857" y="614691"/>
            <a:ext cx="1752102" cy="707886"/>
          </a:xfrm>
          <a:prstGeom prst="rect">
            <a:avLst/>
          </a:prstGeom>
          <a:noFill/>
        </p:spPr>
        <p:txBody>
          <a:bodyPr wrap="none" rtlCol="0">
            <a:spAutoFit/>
          </a:bodyPr>
          <a:lstStyle/>
          <a:p>
            <a:r>
              <a:rPr lang="en-US" sz="4000" b="1" dirty="0" smtClean="0"/>
              <a:t>Friend</a:t>
            </a:r>
            <a:endParaRPr lang="en-US" sz="4000" b="1" dirty="0"/>
          </a:p>
        </p:txBody>
      </p:sp>
    </p:spTree>
    <p:extLst>
      <p:ext uri="{BB962C8B-B14F-4D97-AF65-F5344CB8AC3E}">
        <p14:creationId xmlns:p14="http://schemas.microsoft.com/office/powerpoint/2010/main" val="9561605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99" y="4614915"/>
            <a:ext cx="7962348" cy="1626991"/>
          </a:xfrm>
        </p:spPr>
        <p:txBody>
          <a:bodyPr>
            <a:noAutofit/>
          </a:bodyPr>
          <a:lstStyle/>
          <a:p>
            <a:r>
              <a:rPr lang="en-US" sz="2600" dirty="0" smtClean="0">
                <a:solidFill>
                  <a:srgbClr val="000000"/>
                </a:solidFill>
              </a:rPr>
              <a:t>Foe audiences have a predetermined stance that is disagreeable or even hostile. Perhaps </a:t>
            </a:r>
            <a:r>
              <a:rPr lang="en-US" sz="2600" dirty="0">
                <a:solidFill>
                  <a:srgbClr val="000000"/>
                </a:solidFill>
              </a:rPr>
              <a:t>they do not want to be there. Perhaps they do not like </a:t>
            </a:r>
            <a:r>
              <a:rPr lang="en-US" sz="2600" dirty="0" smtClean="0">
                <a:solidFill>
                  <a:srgbClr val="000000"/>
                </a:solidFill>
              </a:rPr>
              <a:t>your group </a:t>
            </a:r>
            <a:r>
              <a:rPr lang="en-US" sz="2600" dirty="0">
                <a:solidFill>
                  <a:srgbClr val="000000"/>
                </a:solidFill>
              </a:rPr>
              <a:t>or what you represent.</a:t>
            </a:r>
          </a:p>
        </p:txBody>
      </p:sp>
      <p:sp>
        <p:nvSpPr>
          <p:cNvPr id="5" name="TextBox 4"/>
          <p:cNvSpPr txBox="1"/>
          <p:nvPr/>
        </p:nvSpPr>
        <p:spPr>
          <a:xfrm>
            <a:off x="4034728" y="689277"/>
            <a:ext cx="1026743" cy="707886"/>
          </a:xfrm>
          <a:prstGeom prst="rect">
            <a:avLst/>
          </a:prstGeom>
          <a:noFill/>
        </p:spPr>
        <p:txBody>
          <a:bodyPr wrap="none" rtlCol="0">
            <a:spAutoFit/>
          </a:bodyPr>
          <a:lstStyle/>
          <a:p>
            <a:r>
              <a:rPr lang="en-US" sz="4000" b="1" dirty="0" smtClean="0"/>
              <a:t>Foe</a:t>
            </a:r>
            <a:endParaRPr lang="en-US" sz="4000" b="1" dirty="0"/>
          </a:p>
        </p:txBody>
      </p:sp>
      <p:pic>
        <p:nvPicPr>
          <p:cNvPr id="2" name="Picture 1"/>
          <p:cNvPicPr>
            <a:picLocks noChangeAspect="1"/>
          </p:cNvPicPr>
          <p:nvPr/>
        </p:nvPicPr>
        <p:blipFill>
          <a:blip r:embed="rId2"/>
          <a:stretch>
            <a:fillRect/>
          </a:stretch>
        </p:blipFill>
        <p:spPr>
          <a:xfrm>
            <a:off x="2604883" y="1525176"/>
            <a:ext cx="4063401" cy="3047551"/>
          </a:xfrm>
          <a:prstGeom prst="rect">
            <a:avLst/>
          </a:prstGeom>
        </p:spPr>
      </p:pic>
    </p:spTree>
    <p:extLst>
      <p:ext uri="{BB962C8B-B14F-4D97-AF65-F5344CB8AC3E}">
        <p14:creationId xmlns:p14="http://schemas.microsoft.com/office/powerpoint/2010/main" val="28303073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35" y="5372651"/>
            <a:ext cx="7984435" cy="1143000"/>
          </a:xfrm>
        </p:spPr>
        <p:txBody>
          <a:bodyPr>
            <a:noAutofit/>
          </a:bodyPr>
          <a:lstStyle/>
          <a:p>
            <a:r>
              <a:rPr lang="en-US" sz="2800" dirty="0" smtClean="0">
                <a:solidFill>
                  <a:srgbClr val="000000"/>
                </a:solidFill>
              </a:rPr>
              <a:t>Know-It-All audiences </a:t>
            </a:r>
            <a:r>
              <a:rPr lang="en-US" sz="2800" dirty="0">
                <a:solidFill>
                  <a:srgbClr val="000000"/>
                </a:solidFill>
              </a:rPr>
              <a:t>consider themselves intelligent (</a:t>
            </a:r>
            <a:r>
              <a:rPr lang="en-US" sz="2800" dirty="0" smtClean="0">
                <a:solidFill>
                  <a:srgbClr val="000000"/>
                </a:solidFill>
              </a:rPr>
              <a:t>probably </a:t>
            </a:r>
            <a:r>
              <a:rPr lang="en-US" sz="2800" dirty="0">
                <a:solidFill>
                  <a:srgbClr val="000000"/>
                </a:solidFill>
              </a:rPr>
              <a:t>more intelligent than </a:t>
            </a:r>
            <a:r>
              <a:rPr lang="en-US" sz="2800" dirty="0" smtClean="0">
                <a:solidFill>
                  <a:srgbClr val="000000"/>
                </a:solidFill>
              </a:rPr>
              <a:t>you). </a:t>
            </a:r>
            <a:r>
              <a:rPr lang="en-US" sz="2800" dirty="0">
                <a:solidFill>
                  <a:srgbClr val="000000"/>
                </a:solidFill>
              </a:rPr>
              <a:t>They </a:t>
            </a:r>
            <a:r>
              <a:rPr lang="en-US" sz="2800" dirty="0" smtClean="0">
                <a:solidFill>
                  <a:srgbClr val="000000"/>
                </a:solidFill>
              </a:rPr>
              <a:t>tend to pick </a:t>
            </a:r>
            <a:r>
              <a:rPr lang="en-US" sz="2800" dirty="0">
                <a:solidFill>
                  <a:srgbClr val="000000"/>
                </a:solidFill>
              </a:rPr>
              <a:t>holes in what you say and </a:t>
            </a:r>
            <a:r>
              <a:rPr lang="en-US" sz="2800" dirty="0" smtClean="0">
                <a:solidFill>
                  <a:srgbClr val="000000"/>
                </a:solidFill>
              </a:rPr>
              <a:t>challenge </a:t>
            </a:r>
            <a:r>
              <a:rPr lang="en-US" sz="2800" dirty="0">
                <a:solidFill>
                  <a:srgbClr val="000000"/>
                </a:solidFill>
              </a:rPr>
              <a:t>your assertions.</a:t>
            </a:r>
          </a:p>
        </p:txBody>
      </p:sp>
      <p:sp>
        <p:nvSpPr>
          <p:cNvPr id="5" name="TextBox 4"/>
          <p:cNvSpPr txBox="1"/>
          <p:nvPr/>
        </p:nvSpPr>
        <p:spPr>
          <a:xfrm>
            <a:off x="3031080" y="668490"/>
            <a:ext cx="2956108" cy="707886"/>
          </a:xfrm>
          <a:prstGeom prst="rect">
            <a:avLst/>
          </a:prstGeom>
          <a:noFill/>
        </p:spPr>
        <p:txBody>
          <a:bodyPr wrap="none" rtlCol="0">
            <a:spAutoFit/>
          </a:bodyPr>
          <a:lstStyle/>
          <a:p>
            <a:r>
              <a:rPr lang="en-US" sz="4000" b="1" dirty="0" smtClean="0"/>
              <a:t>Know-It-All</a:t>
            </a:r>
            <a:endParaRPr lang="en-US" sz="4000" b="1" dirty="0"/>
          </a:p>
        </p:txBody>
      </p:sp>
      <p:pic>
        <p:nvPicPr>
          <p:cNvPr id="3" name="Picture 2"/>
          <p:cNvPicPr>
            <a:picLocks noChangeAspect="1"/>
          </p:cNvPicPr>
          <p:nvPr/>
        </p:nvPicPr>
        <p:blipFill>
          <a:blip r:embed="rId2"/>
          <a:stretch>
            <a:fillRect/>
          </a:stretch>
        </p:blipFill>
        <p:spPr>
          <a:xfrm>
            <a:off x="2367940" y="1678842"/>
            <a:ext cx="4317208" cy="2878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8599547"/>
      </p:ext>
    </p:extLst>
  </p:cSld>
  <p:clrMapOvr>
    <a:masterClrMapping/>
  </p:clrMapOvr>
  <p:timing>
    <p:tnLst>
      <p:par>
        <p:cTn xmlns:p14="http://schemas.microsoft.com/office/powerpoint/2010/mai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CSO Survey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CSO Survey Final.thmx</Template>
  <TotalTime>644</TotalTime>
  <Words>541</Words>
  <Application>Microsoft Macintosh PowerPoint</Application>
  <PresentationFormat>On-screen Show (4:3)</PresentationFormat>
  <Paragraphs>84</Paragraphs>
  <Slides>20</Slides>
  <Notes>5</Notes>
  <HiddenSlides>0</HiddenSlides>
  <MMClips>0</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CSO Survey Final</vt:lpstr>
      <vt:lpstr>Office Theme</vt:lpstr>
      <vt:lpstr>1_Office Theme</vt:lpstr>
      <vt:lpstr>2_Office Theme</vt:lpstr>
      <vt:lpstr>3_Office Theme</vt:lpstr>
      <vt:lpstr>Breeze</vt:lpstr>
      <vt:lpstr>PowerPoint Presentation</vt:lpstr>
      <vt:lpstr>Agenda for Today</vt:lpstr>
      <vt:lpstr>PowerPoint Presentation</vt:lpstr>
      <vt:lpstr>Upcoming Events</vt:lpstr>
      <vt:lpstr>Holiday Shutdown</vt:lpstr>
      <vt:lpstr>There are four main audience types who will hear your message</vt:lpstr>
      <vt:lpstr>People who are sympathetic to your message and are already on your side.</vt:lpstr>
      <vt:lpstr>Foe audiences have a predetermined stance that is disagreeable or even hostile. Perhaps they do not want to be there. Perhaps they do not like your group or what you represent.</vt:lpstr>
      <vt:lpstr>Know-It-All audiences consider themselves intelligent (probably more intelligent than you). They tend to pick holes in what you say and challenge your assertions.</vt:lpstr>
      <vt:lpstr>These folks don’t know much about your topic, but that doesn’t stop them from having strong opinions.  They may be misinformed or simply lack information.</vt:lpstr>
      <vt:lpstr>It is important to tailor your message to your audience.</vt:lpstr>
      <vt:lpstr>Let’s use Golf Magazine as an example</vt:lpstr>
      <vt:lpstr>Now take out your  Full-Page Ad</vt:lpstr>
      <vt:lpstr>General Questions?</vt:lpstr>
      <vt:lpstr>PowerPoint Presentation</vt:lpstr>
      <vt:lpstr>PowerPoint Presentation</vt:lpstr>
      <vt:lpstr>Think for a moment about the thoughts that go into purchasing a car</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a Zero Energy Shutdown!</dc:title>
  <dc:creator>Jillian Zankowski</dc:creator>
  <cp:lastModifiedBy>Lydia Vandenbergh</cp:lastModifiedBy>
  <cp:revision>43</cp:revision>
  <dcterms:created xsi:type="dcterms:W3CDTF">2012-11-30T20:24:09Z</dcterms:created>
  <dcterms:modified xsi:type="dcterms:W3CDTF">2012-12-06T15:13:48Z</dcterms:modified>
</cp:coreProperties>
</file>