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8" r:id="rId2"/>
    <p:sldId id="299" r:id="rId3"/>
    <p:sldId id="300" r:id="rId4"/>
    <p:sldId id="256" r:id="rId5"/>
    <p:sldId id="274" r:id="rId6"/>
    <p:sldId id="273" r:id="rId7"/>
    <p:sldId id="275" r:id="rId8"/>
    <p:sldId id="276" r:id="rId9"/>
    <p:sldId id="281" r:id="rId10"/>
    <p:sldId id="277" r:id="rId11"/>
    <p:sldId id="259" r:id="rId12"/>
    <p:sldId id="261" r:id="rId13"/>
    <p:sldId id="295" r:id="rId14"/>
    <p:sldId id="263" r:id="rId15"/>
    <p:sldId id="296" r:id="rId16"/>
    <p:sldId id="291" r:id="rId17"/>
    <p:sldId id="297" r:id="rId18"/>
    <p:sldId id="293" r:id="rId19"/>
    <p:sldId id="264" r:id="rId20"/>
    <p:sldId id="278" r:id="rId21"/>
    <p:sldId id="258" r:id="rId22"/>
    <p:sldId id="265" r:id="rId23"/>
    <p:sldId id="285" r:id="rId24"/>
    <p:sldId id="286" r:id="rId25"/>
    <p:sldId id="280" r:id="rId26"/>
    <p:sldId id="282" r:id="rId27"/>
    <p:sldId id="284" r:id="rId28"/>
    <p:sldId id="288" r:id="rId29"/>
    <p:sldId id="283" r:id="rId30"/>
    <p:sldId id="267" r:id="rId31"/>
    <p:sldId id="294" r:id="rId32"/>
    <p:sldId id="271" r:id="rId33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8B5F"/>
    <a:srgbClr val="C7A083"/>
    <a:srgbClr val="DFB393"/>
    <a:srgbClr val="F0C19E"/>
    <a:srgbClr val="FFC63B"/>
    <a:srgbClr val="8BA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5" autoAdjust="0"/>
    <p:restoredTop sz="94660"/>
  </p:normalViewPr>
  <p:slideViewPr>
    <p:cSldViewPr snapToGrid="0" snapToObjects="1">
      <p:cViewPr>
        <p:scale>
          <a:sx n="112" d="100"/>
          <a:sy n="112" d="100"/>
        </p:scale>
        <p:origin x="-65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Hopeful Projections</a:t>
            </a:r>
            <a:r>
              <a:rPr lang="en-US" baseline="0" dirty="0" smtClean="0"/>
              <a:t> </a:t>
            </a:r>
            <a:endParaRPr lang="en-US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Lights On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7.0</c:v>
                </c:pt>
                <c:pt idx="1">
                  <c:v>4.0</c:v>
                </c:pt>
                <c:pt idx="2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Lights Off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7.0</c:v>
                </c:pt>
                <c:pt idx="1">
                  <c:v>10.0</c:v>
                </c:pt>
                <c:pt idx="2">
                  <c:v>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8825416"/>
        <c:axId val="410998760"/>
        <c:axId val="0"/>
      </c:bar3DChart>
      <c:catAx>
        <c:axId val="438825416"/>
        <c:scaling>
          <c:orientation val="minMax"/>
        </c:scaling>
        <c:delete val="0"/>
        <c:axPos val="b"/>
        <c:majorTickMark val="out"/>
        <c:minorTickMark val="none"/>
        <c:tickLblPos val="nextTo"/>
        <c:crossAx val="410998760"/>
        <c:crosses val="autoZero"/>
        <c:auto val="1"/>
        <c:lblAlgn val="ctr"/>
        <c:lblOffset val="100"/>
        <c:noMultiLvlLbl val="0"/>
      </c:catAx>
      <c:valAx>
        <c:axId val="410998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8825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6715271702148"/>
          <c:y val="0.324977893200128"/>
          <c:w val="0.150877320890444"/>
          <c:h val="0.1347238936926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15A13-91E7-A44D-936C-924AFB7DAED8}" type="doc">
      <dgm:prSet loTypeId="urn:microsoft.com/office/officeart/2005/8/layout/cycle6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C2DCCF6-F4A2-654A-B148-8444E222AAC0}">
      <dgm:prSet/>
      <dgm:spPr/>
      <dgm:t>
        <a:bodyPr/>
        <a:lstStyle/>
        <a:p>
          <a:pPr rtl="0"/>
          <a:r>
            <a:rPr lang="en-US" dirty="0" smtClean="0"/>
            <a:t>Provide Prompts</a:t>
          </a:r>
          <a:endParaRPr lang="en-US" dirty="0"/>
        </a:p>
      </dgm:t>
    </dgm:pt>
    <dgm:pt modelId="{7FDFC0F9-F649-5F44-989A-81B058070401}" type="parTrans" cxnId="{61B36D03-DE0E-3640-ABA9-2BC984145A5F}">
      <dgm:prSet/>
      <dgm:spPr/>
      <dgm:t>
        <a:bodyPr/>
        <a:lstStyle/>
        <a:p>
          <a:endParaRPr lang="en-US"/>
        </a:p>
      </dgm:t>
    </dgm:pt>
    <dgm:pt modelId="{8E65AC5A-1713-5C4B-BE17-CC63B8160672}" type="sibTrans" cxnId="{61B36D03-DE0E-3640-ABA9-2BC984145A5F}">
      <dgm:prSet/>
      <dgm:spPr/>
      <dgm:t>
        <a:bodyPr/>
        <a:lstStyle/>
        <a:p>
          <a:endParaRPr lang="en-US"/>
        </a:p>
      </dgm:t>
    </dgm:pt>
    <dgm:pt modelId="{05DF63EF-B5D6-B94A-9406-54A24B8F1846}">
      <dgm:prSet/>
      <dgm:spPr/>
      <dgm:t>
        <a:bodyPr/>
        <a:lstStyle/>
        <a:p>
          <a:pPr rtl="0"/>
          <a:r>
            <a:rPr lang="en-US" dirty="0" smtClean="0"/>
            <a:t>Make it Easy</a:t>
          </a:r>
          <a:endParaRPr lang="en-US" dirty="0"/>
        </a:p>
      </dgm:t>
    </dgm:pt>
    <dgm:pt modelId="{4ED752C4-3C44-764A-AC01-A65EE1AB939B}" type="parTrans" cxnId="{1BEEA4DA-7901-B742-A0F4-CABA9C846E2C}">
      <dgm:prSet/>
      <dgm:spPr/>
      <dgm:t>
        <a:bodyPr/>
        <a:lstStyle/>
        <a:p>
          <a:endParaRPr lang="en-US"/>
        </a:p>
      </dgm:t>
    </dgm:pt>
    <dgm:pt modelId="{8CFFA951-D0FA-EA48-A8BF-2E5905651E5F}" type="sibTrans" cxnId="{1BEEA4DA-7901-B742-A0F4-CABA9C846E2C}">
      <dgm:prSet/>
      <dgm:spPr/>
      <dgm:t>
        <a:bodyPr/>
        <a:lstStyle/>
        <a:p>
          <a:endParaRPr lang="en-US"/>
        </a:p>
      </dgm:t>
    </dgm:pt>
    <dgm:pt modelId="{96BBE31A-33ED-1A4D-8DA1-8B94E40842B3}">
      <dgm:prSet/>
      <dgm:spPr/>
      <dgm:t>
        <a:bodyPr/>
        <a:lstStyle/>
        <a:p>
          <a:pPr rtl="0"/>
          <a:r>
            <a:rPr lang="en-US" dirty="0" smtClean="0"/>
            <a:t>Provide Incentive</a:t>
          </a:r>
          <a:endParaRPr lang="en-US" dirty="0"/>
        </a:p>
      </dgm:t>
    </dgm:pt>
    <dgm:pt modelId="{2CBF9DF9-380E-BB46-80DC-889276385650}" type="parTrans" cxnId="{EBCE80D3-3A6C-6C47-8417-62E462C2B126}">
      <dgm:prSet/>
      <dgm:spPr/>
      <dgm:t>
        <a:bodyPr/>
        <a:lstStyle/>
        <a:p>
          <a:endParaRPr lang="en-US"/>
        </a:p>
      </dgm:t>
    </dgm:pt>
    <dgm:pt modelId="{73969D26-9318-6845-80F0-867F57CE18AE}" type="sibTrans" cxnId="{EBCE80D3-3A6C-6C47-8417-62E462C2B126}">
      <dgm:prSet/>
      <dgm:spPr/>
      <dgm:t>
        <a:bodyPr/>
        <a:lstStyle/>
        <a:p>
          <a:endParaRPr lang="en-US"/>
        </a:p>
      </dgm:t>
    </dgm:pt>
    <dgm:pt modelId="{D03A173A-6B59-554B-8442-DFAE81C31F7A}">
      <dgm:prSet/>
      <dgm:spPr/>
      <dgm:t>
        <a:bodyPr/>
        <a:lstStyle/>
        <a:p>
          <a:pPr rtl="0"/>
          <a:r>
            <a:rPr lang="en-US" smtClean="0"/>
            <a:t>Get Commitment</a:t>
          </a:r>
          <a:endParaRPr lang="en-US"/>
        </a:p>
      </dgm:t>
    </dgm:pt>
    <dgm:pt modelId="{9D2F15D5-894C-EA4E-BD91-054A4829A82D}" type="parTrans" cxnId="{F2C769EA-FE2A-7E49-91EC-198056B4E3C9}">
      <dgm:prSet/>
      <dgm:spPr/>
      <dgm:t>
        <a:bodyPr/>
        <a:lstStyle/>
        <a:p>
          <a:endParaRPr lang="en-US"/>
        </a:p>
      </dgm:t>
    </dgm:pt>
    <dgm:pt modelId="{A601CCB7-E535-7341-8CD8-1F67577E11EC}" type="sibTrans" cxnId="{F2C769EA-FE2A-7E49-91EC-198056B4E3C9}">
      <dgm:prSet/>
      <dgm:spPr/>
      <dgm:t>
        <a:bodyPr/>
        <a:lstStyle/>
        <a:p>
          <a:endParaRPr lang="en-US"/>
        </a:p>
      </dgm:t>
    </dgm:pt>
    <dgm:pt modelId="{3E4E374E-E4AB-1D43-B3A9-CDA92AB23705}">
      <dgm:prSet/>
      <dgm:spPr/>
      <dgm:t>
        <a:bodyPr/>
        <a:lstStyle/>
        <a:p>
          <a:pPr rtl="0"/>
          <a:r>
            <a:rPr lang="en-US" smtClean="0"/>
            <a:t>Communicate Effectively</a:t>
          </a:r>
          <a:endParaRPr lang="en-US"/>
        </a:p>
      </dgm:t>
    </dgm:pt>
    <dgm:pt modelId="{14B38716-837E-7344-AE29-3CEEAACFF7D3}" type="parTrans" cxnId="{A8CE4408-E56A-F540-B384-1A49DB7E9179}">
      <dgm:prSet/>
      <dgm:spPr/>
      <dgm:t>
        <a:bodyPr/>
        <a:lstStyle/>
        <a:p>
          <a:endParaRPr lang="en-US"/>
        </a:p>
      </dgm:t>
    </dgm:pt>
    <dgm:pt modelId="{7939EACA-AE1A-544B-BF03-9531DD47073A}" type="sibTrans" cxnId="{A8CE4408-E56A-F540-B384-1A49DB7E9179}">
      <dgm:prSet/>
      <dgm:spPr/>
      <dgm:t>
        <a:bodyPr/>
        <a:lstStyle/>
        <a:p>
          <a:endParaRPr lang="en-US"/>
        </a:p>
      </dgm:t>
    </dgm:pt>
    <dgm:pt modelId="{95229375-1CF7-734F-B208-4700CF44B666}">
      <dgm:prSet/>
      <dgm:spPr/>
      <dgm:t>
        <a:bodyPr/>
        <a:lstStyle/>
        <a:p>
          <a:pPr rtl="0"/>
          <a:r>
            <a:rPr lang="en-US" smtClean="0"/>
            <a:t>Make it Normative</a:t>
          </a:r>
          <a:endParaRPr lang="en-US"/>
        </a:p>
      </dgm:t>
    </dgm:pt>
    <dgm:pt modelId="{ED92B708-A4EC-8F4D-BBF4-790DD9B38822}" type="parTrans" cxnId="{08F7F60A-30B2-B645-8F81-0A674E4C72A0}">
      <dgm:prSet/>
      <dgm:spPr/>
      <dgm:t>
        <a:bodyPr/>
        <a:lstStyle/>
        <a:p>
          <a:endParaRPr lang="en-US"/>
        </a:p>
      </dgm:t>
    </dgm:pt>
    <dgm:pt modelId="{B29D6F00-7962-4349-A776-B3FC094405D5}" type="sibTrans" cxnId="{08F7F60A-30B2-B645-8F81-0A674E4C72A0}">
      <dgm:prSet/>
      <dgm:spPr/>
      <dgm:t>
        <a:bodyPr/>
        <a:lstStyle/>
        <a:p>
          <a:endParaRPr lang="en-US"/>
        </a:p>
      </dgm:t>
    </dgm:pt>
    <dgm:pt modelId="{DB094EC8-8896-F34F-B4D5-DD48EFEFB16F}" type="pres">
      <dgm:prSet presAssocID="{66415A13-91E7-A44D-936C-924AFB7DAED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F38567-1EE5-0A4F-BB23-D0D7FA4433AB}" type="pres">
      <dgm:prSet presAssocID="{3C2DCCF6-F4A2-654A-B148-8444E222AAC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47DFA-06FA-8645-B21C-AE8FADFF3A31}" type="pres">
      <dgm:prSet presAssocID="{3C2DCCF6-F4A2-654A-B148-8444E222AAC0}" presName="spNode" presStyleCnt="0"/>
      <dgm:spPr/>
    </dgm:pt>
    <dgm:pt modelId="{40F4B48D-A17C-BC42-B548-3DE36091B71F}" type="pres">
      <dgm:prSet presAssocID="{8E65AC5A-1713-5C4B-BE17-CC63B8160672}" presName="sibTrans" presStyleLbl="sibTrans1D1" presStyleIdx="0" presStyleCnt="6"/>
      <dgm:spPr/>
      <dgm:t>
        <a:bodyPr/>
        <a:lstStyle/>
        <a:p>
          <a:endParaRPr lang="en-US"/>
        </a:p>
      </dgm:t>
    </dgm:pt>
    <dgm:pt modelId="{825920C8-4F32-DA49-BF46-DB47E23DA079}" type="pres">
      <dgm:prSet presAssocID="{05DF63EF-B5D6-B94A-9406-54A24B8F184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62C1C5-256A-E044-A4C2-4D40807C3E82}" type="pres">
      <dgm:prSet presAssocID="{05DF63EF-B5D6-B94A-9406-54A24B8F1846}" presName="spNode" presStyleCnt="0"/>
      <dgm:spPr/>
    </dgm:pt>
    <dgm:pt modelId="{CE74DB05-8834-074B-9454-0BFF04C9A6D5}" type="pres">
      <dgm:prSet presAssocID="{8CFFA951-D0FA-EA48-A8BF-2E5905651E5F}" presName="sibTrans" presStyleLbl="sibTrans1D1" presStyleIdx="1" presStyleCnt="6"/>
      <dgm:spPr/>
      <dgm:t>
        <a:bodyPr/>
        <a:lstStyle/>
        <a:p>
          <a:endParaRPr lang="en-US"/>
        </a:p>
      </dgm:t>
    </dgm:pt>
    <dgm:pt modelId="{011E9A00-02E4-774D-BE44-B1BA6D5AEDE2}" type="pres">
      <dgm:prSet presAssocID="{96BBE31A-33ED-1A4D-8DA1-8B94E40842B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843A1-76BF-CC4F-91C1-041DC3E2177E}" type="pres">
      <dgm:prSet presAssocID="{96BBE31A-33ED-1A4D-8DA1-8B94E40842B3}" presName="spNode" presStyleCnt="0"/>
      <dgm:spPr/>
    </dgm:pt>
    <dgm:pt modelId="{7F03E5BB-A592-1D4E-ADA8-094CD7A029FE}" type="pres">
      <dgm:prSet presAssocID="{73969D26-9318-6845-80F0-867F57CE18AE}" presName="sibTrans" presStyleLbl="sibTrans1D1" presStyleIdx="2" presStyleCnt="6"/>
      <dgm:spPr/>
      <dgm:t>
        <a:bodyPr/>
        <a:lstStyle/>
        <a:p>
          <a:endParaRPr lang="en-US"/>
        </a:p>
      </dgm:t>
    </dgm:pt>
    <dgm:pt modelId="{5C6035D3-6026-774C-972B-87F2BF358A6A}" type="pres">
      <dgm:prSet presAssocID="{D03A173A-6B59-554B-8442-DFAE81C31F7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4F7EB-2C0B-654D-9F09-C38BB261D82E}" type="pres">
      <dgm:prSet presAssocID="{D03A173A-6B59-554B-8442-DFAE81C31F7A}" presName="spNode" presStyleCnt="0"/>
      <dgm:spPr/>
    </dgm:pt>
    <dgm:pt modelId="{2C095DF1-C4D3-EC4D-9708-0FB53FC8C8E7}" type="pres">
      <dgm:prSet presAssocID="{A601CCB7-E535-7341-8CD8-1F67577E11EC}" presName="sibTrans" presStyleLbl="sibTrans1D1" presStyleIdx="3" presStyleCnt="6"/>
      <dgm:spPr/>
      <dgm:t>
        <a:bodyPr/>
        <a:lstStyle/>
        <a:p>
          <a:endParaRPr lang="en-US"/>
        </a:p>
      </dgm:t>
    </dgm:pt>
    <dgm:pt modelId="{CE0D1E75-FB3F-EF41-BD5E-800952943D36}" type="pres">
      <dgm:prSet presAssocID="{3E4E374E-E4AB-1D43-B3A9-CDA92AB2370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83E89-94C0-EB4E-BA4C-779B963295D3}" type="pres">
      <dgm:prSet presAssocID="{3E4E374E-E4AB-1D43-B3A9-CDA92AB23705}" presName="spNode" presStyleCnt="0"/>
      <dgm:spPr/>
    </dgm:pt>
    <dgm:pt modelId="{ECE9926A-8E14-3B4A-ABB6-3B415BD14D73}" type="pres">
      <dgm:prSet presAssocID="{7939EACA-AE1A-544B-BF03-9531DD47073A}" presName="sibTrans" presStyleLbl="sibTrans1D1" presStyleIdx="4" presStyleCnt="6"/>
      <dgm:spPr/>
      <dgm:t>
        <a:bodyPr/>
        <a:lstStyle/>
        <a:p>
          <a:endParaRPr lang="en-US"/>
        </a:p>
      </dgm:t>
    </dgm:pt>
    <dgm:pt modelId="{33658776-7722-2C43-9F3C-A7D1D2010096}" type="pres">
      <dgm:prSet presAssocID="{95229375-1CF7-734F-B208-4700CF44B66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C83F2C-88CA-BF4B-B60C-C80FCB300774}" type="pres">
      <dgm:prSet presAssocID="{95229375-1CF7-734F-B208-4700CF44B666}" presName="spNode" presStyleCnt="0"/>
      <dgm:spPr/>
    </dgm:pt>
    <dgm:pt modelId="{89BC4EEE-C09E-0245-93F6-F762F0BA3A4C}" type="pres">
      <dgm:prSet presAssocID="{B29D6F00-7962-4349-A776-B3FC094405D5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F2C769EA-FE2A-7E49-91EC-198056B4E3C9}" srcId="{66415A13-91E7-A44D-936C-924AFB7DAED8}" destId="{D03A173A-6B59-554B-8442-DFAE81C31F7A}" srcOrd="3" destOrd="0" parTransId="{9D2F15D5-894C-EA4E-BD91-054A4829A82D}" sibTransId="{A601CCB7-E535-7341-8CD8-1F67577E11EC}"/>
    <dgm:cxn modelId="{D883AFB4-8468-A34C-9915-E31972201C69}" type="presOf" srcId="{95229375-1CF7-734F-B208-4700CF44B666}" destId="{33658776-7722-2C43-9F3C-A7D1D2010096}" srcOrd="0" destOrd="0" presId="urn:microsoft.com/office/officeart/2005/8/layout/cycle6"/>
    <dgm:cxn modelId="{1DB63830-0FDF-B34E-BF1D-680A1EB69C73}" type="presOf" srcId="{73969D26-9318-6845-80F0-867F57CE18AE}" destId="{7F03E5BB-A592-1D4E-ADA8-094CD7A029FE}" srcOrd="0" destOrd="0" presId="urn:microsoft.com/office/officeart/2005/8/layout/cycle6"/>
    <dgm:cxn modelId="{864230DA-A1C9-8845-9E05-1E09387F0C0A}" type="presOf" srcId="{3C2DCCF6-F4A2-654A-B148-8444E222AAC0}" destId="{61F38567-1EE5-0A4F-BB23-D0D7FA4433AB}" srcOrd="0" destOrd="0" presId="urn:microsoft.com/office/officeart/2005/8/layout/cycle6"/>
    <dgm:cxn modelId="{D4B3EFAC-6F79-154D-B3A1-9E2C23ADF623}" type="presOf" srcId="{A601CCB7-E535-7341-8CD8-1F67577E11EC}" destId="{2C095DF1-C4D3-EC4D-9708-0FB53FC8C8E7}" srcOrd="0" destOrd="0" presId="urn:microsoft.com/office/officeart/2005/8/layout/cycle6"/>
    <dgm:cxn modelId="{CFF59B5E-B236-2E45-A9C8-B214C633312B}" type="presOf" srcId="{66415A13-91E7-A44D-936C-924AFB7DAED8}" destId="{DB094EC8-8896-F34F-B4D5-DD48EFEFB16F}" srcOrd="0" destOrd="0" presId="urn:microsoft.com/office/officeart/2005/8/layout/cycle6"/>
    <dgm:cxn modelId="{159216F1-9E9A-4246-BE33-C3B1559FB474}" type="presOf" srcId="{05DF63EF-B5D6-B94A-9406-54A24B8F1846}" destId="{825920C8-4F32-DA49-BF46-DB47E23DA079}" srcOrd="0" destOrd="0" presId="urn:microsoft.com/office/officeart/2005/8/layout/cycle6"/>
    <dgm:cxn modelId="{08F7F60A-30B2-B645-8F81-0A674E4C72A0}" srcId="{66415A13-91E7-A44D-936C-924AFB7DAED8}" destId="{95229375-1CF7-734F-B208-4700CF44B666}" srcOrd="5" destOrd="0" parTransId="{ED92B708-A4EC-8F4D-BBF4-790DD9B38822}" sibTransId="{B29D6F00-7962-4349-A776-B3FC094405D5}"/>
    <dgm:cxn modelId="{EBCE80D3-3A6C-6C47-8417-62E462C2B126}" srcId="{66415A13-91E7-A44D-936C-924AFB7DAED8}" destId="{96BBE31A-33ED-1A4D-8DA1-8B94E40842B3}" srcOrd="2" destOrd="0" parTransId="{2CBF9DF9-380E-BB46-80DC-889276385650}" sibTransId="{73969D26-9318-6845-80F0-867F57CE18AE}"/>
    <dgm:cxn modelId="{7AE40863-F1B2-AE49-B0F6-DA5C556447C9}" type="presOf" srcId="{3E4E374E-E4AB-1D43-B3A9-CDA92AB23705}" destId="{CE0D1E75-FB3F-EF41-BD5E-800952943D36}" srcOrd="0" destOrd="0" presId="urn:microsoft.com/office/officeart/2005/8/layout/cycle6"/>
    <dgm:cxn modelId="{1BEEA4DA-7901-B742-A0F4-CABA9C846E2C}" srcId="{66415A13-91E7-A44D-936C-924AFB7DAED8}" destId="{05DF63EF-B5D6-B94A-9406-54A24B8F1846}" srcOrd="1" destOrd="0" parTransId="{4ED752C4-3C44-764A-AC01-A65EE1AB939B}" sibTransId="{8CFFA951-D0FA-EA48-A8BF-2E5905651E5F}"/>
    <dgm:cxn modelId="{93F0790A-0B27-4D45-A7DC-0781F479019D}" type="presOf" srcId="{8CFFA951-D0FA-EA48-A8BF-2E5905651E5F}" destId="{CE74DB05-8834-074B-9454-0BFF04C9A6D5}" srcOrd="0" destOrd="0" presId="urn:microsoft.com/office/officeart/2005/8/layout/cycle6"/>
    <dgm:cxn modelId="{61B36D03-DE0E-3640-ABA9-2BC984145A5F}" srcId="{66415A13-91E7-A44D-936C-924AFB7DAED8}" destId="{3C2DCCF6-F4A2-654A-B148-8444E222AAC0}" srcOrd="0" destOrd="0" parTransId="{7FDFC0F9-F649-5F44-989A-81B058070401}" sibTransId="{8E65AC5A-1713-5C4B-BE17-CC63B8160672}"/>
    <dgm:cxn modelId="{FB62DCE9-A2E2-1148-884B-83BB91737E58}" type="presOf" srcId="{96BBE31A-33ED-1A4D-8DA1-8B94E40842B3}" destId="{011E9A00-02E4-774D-BE44-B1BA6D5AEDE2}" srcOrd="0" destOrd="0" presId="urn:microsoft.com/office/officeart/2005/8/layout/cycle6"/>
    <dgm:cxn modelId="{51F08BD2-E145-FB46-BF81-E071997B62F2}" type="presOf" srcId="{8E65AC5A-1713-5C4B-BE17-CC63B8160672}" destId="{40F4B48D-A17C-BC42-B548-3DE36091B71F}" srcOrd="0" destOrd="0" presId="urn:microsoft.com/office/officeart/2005/8/layout/cycle6"/>
    <dgm:cxn modelId="{C1A00702-1439-CB47-BB5D-ED49F8227B8C}" type="presOf" srcId="{D03A173A-6B59-554B-8442-DFAE81C31F7A}" destId="{5C6035D3-6026-774C-972B-87F2BF358A6A}" srcOrd="0" destOrd="0" presId="urn:microsoft.com/office/officeart/2005/8/layout/cycle6"/>
    <dgm:cxn modelId="{8F79A929-0DBB-6447-B56E-6E02BEDBC18E}" type="presOf" srcId="{7939EACA-AE1A-544B-BF03-9531DD47073A}" destId="{ECE9926A-8E14-3B4A-ABB6-3B415BD14D73}" srcOrd="0" destOrd="0" presId="urn:microsoft.com/office/officeart/2005/8/layout/cycle6"/>
    <dgm:cxn modelId="{C05998E4-7EE7-4442-9AD3-2B04B6C1DE63}" type="presOf" srcId="{B29D6F00-7962-4349-A776-B3FC094405D5}" destId="{89BC4EEE-C09E-0245-93F6-F762F0BA3A4C}" srcOrd="0" destOrd="0" presId="urn:microsoft.com/office/officeart/2005/8/layout/cycle6"/>
    <dgm:cxn modelId="{A8CE4408-E56A-F540-B384-1A49DB7E9179}" srcId="{66415A13-91E7-A44D-936C-924AFB7DAED8}" destId="{3E4E374E-E4AB-1D43-B3A9-CDA92AB23705}" srcOrd="4" destOrd="0" parTransId="{14B38716-837E-7344-AE29-3CEEAACFF7D3}" sibTransId="{7939EACA-AE1A-544B-BF03-9531DD47073A}"/>
    <dgm:cxn modelId="{47C3BF1C-B9C2-5647-8847-9143925D7B94}" type="presParOf" srcId="{DB094EC8-8896-F34F-B4D5-DD48EFEFB16F}" destId="{61F38567-1EE5-0A4F-BB23-D0D7FA4433AB}" srcOrd="0" destOrd="0" presId="urn:microsoft.com/office/officeart/2005/8/layout/cycle6"/>
    <dgm:cxn modelId="{614B99C5-DFFE-BF4B-B1E6-E03E276CCBEB}" type="presParOf" srcId="{DB094EC8-8896-F34F-B4D5-DD48EFEFB16F}" destId="{DDF47DFA-06FA-8645-B21C-AE8FADFF3A31}" srcOrd="1" destOrd="0" presId="urn:microsoft.com/office/officeart/2005/8/layout/cycle6"/>
    <dgm:cxn modelId="{D6669596-A400-3443-95A6-187F28D4F879}" type="presParOf" srcId="{DB094EC8-8896-F34F-B4D5-DD48EFEFB16F}" destId="{40F4B48D-A17C-BC42-B548-3DE36091B71F}" srcOrd="2" destOrd="0" presId="urn:microsoft.com/office/officeart/2005/8/layout/cycle6"/>
    <dgm:cxn modelId="{23742958-C3B4-5746-9D20-976565E457D6}" type="presParOf" srcId="{DB094EC8-8896-F34F-B4D5-DD48EFEFB16F}" destId="{825920C8-4F32-DA49-BF46-DB47E23DA079}" srcOrd="3" destOrd="0" presId="urn:microsoft.com/office/officeart/2005/8/layout/cycle6"/>
    <dgm:cxn modelId="{4AC4D7FE-2652-8043-9CCE-EDF0A34A5555}" type="presParOf" srcId="{DB094EC8-8896-F34F-B4D5-DD48EFEFB16F}" destId="{0262C1C5-256A-E044-A4C2-4D40807C3E82}" srcOrd="4" destOrd="0" presId="urn:microsoft.com/office/officeart/2005/8/layout/cycle6"/>
    <dgm:cxn modelId="{28BC186E-60FE-9443-A021-AEDB0F640478}" type="presParOf" srcId="{DB094EC8-8896-F34F-B4D5-DD48EFEFB16F}" destId="{CE74DB05-8834-074B-9454-0BFF04C9A6D5}" srcOrd="5" destOrd="0" presId="urn:microsoft.com/office/officeart/2005/8/layout/cycle6"/>
    <dgm:cxn modelId="{2A3E8BE5-066C-6441-9A38-A3F491828F77}" type="presParOf" srcId="{DB094EC8-8896-F34F-B4D5-DD48EFEFB16F}" destId="{011E9A00-02E4-774D-BE44-B1BA6D5AEDE2}" srcOrd="6" destOrd="0" presId="urn:microsoft.com/office/officeart/2005/8/layout/cycle6"/>
    <dgm:cxn modelId="{41D8E8D3-0D52-604C-B155-000919052A02}" type="presParOf" srcId="{DB094EC8-8896-F34F-B4D5-DD48EFEFB16F}" destId="{99A843A1-76BF-CC4F-91C1-041DC3E2177E}" srcOrd="7" destOrd="0" presId="urn:microsoft.com/office/officeart/2005/8/layout/cycle6"/>
    <dgm:cxn modelId="{157701AF-8517-F048-8206-C70D9EC1DFD3}" type="presParOf" srcId="{DB094EC8-8896-F34F-B4D5-DD48EFEFB16F}" destId="{7F03E5BB-A592-1D4E-ADA8-094CD7A029FE}" srcOrd="8" destOrd="0" presId="urn:microsoft.com/office/officeart/2005/8/layout/cycle6"/>
    <dgm:cxn modelId="{465F30BD-5B65-8347-A3DF-51EFB6079325}" type="presParOf" srcId="{DB094EC8-8896-F34F-B4D5-DD48EFEFB16F}" destId="{5C6035D3-6026-774C-972B-87F2BF358A6A}" srcOrd="9" destOrd="0" presId="urn:microsoft.com/office/officeart/2005/8/layout/cycle6"/>
    <dgm:cxn modelId="{1AAE9496-3D45-CC4A-889F-D8DB7399CC34}" type="presParOf" srcId="{DB094EC8-8896-F34F-B4D5-DD48EFEFB16F}" destId="{E9A4F7EB-2C0B-654D-9F09-C38BB261D82E}" srcOrd="10" destOrd="0" presId="urn:microsoft.com/office/officeart/2005/8/layout/cycle6"/>
    <dgm:cxn modelId="{70A591A0-63A1-F343-AD3F-785FEC307DA6}" type="presParOf" srcId="{DB094EC8-8896-F34F-B4D5-DD48EFEFB16F}" destId="{2C095DF1-C4D3-EC4D-9708-0FB53FC8C8E7}" srcOrd="11" destOrd="0" presId="urn:microsoft.com/office/officeart/2005/8/layout/cycle6"/>
    <dgm:cxn modelId="{7D31303D-21FF-9849-A4C3-F67526B9D149}" type="presParOf" srcId="{DB094EC8-8896-F34F-B4D5-DD48EFEFB16F}" destId="{CE0D1E75-FB3F-EF41-BD5E-800952943D36}" srcOrd="12" destOrd="0" presId="urn:microsoft.com/office/officeart/2005/8/layout/cycle6"/>
    <dgm:cxn modelId="{5FED51B2-F389-5242-A16F-B8E9830D27D8}" type="presParOf" srcId="{DB094EC8-8896-F34F-B4D5-DD48EFEFB16F}" destId="{35A83E89-94C0-EB4E-BA4C-779B963295D3}" srcOrd="13" destOrd="0" presId="urn:microsoft.com/office/officeart/2005/8/layout/cycle6"/>
    <dgm:cxn modelId="{ED3B5F92-5C22-4744-8D6D-7B784E9E90DD}" type="presParOf" srcId="{DB094EC8-8896-F34F-B4D5-DD48EFEFB16F}" destId="{ECE9926A-8E14-3B4A-ABB6-3B415BD14D73}" srcOrd="14" destOrd="0" presId="urn:microsoft.com/office/officeart/2005/8/layout/cycle6"/>
    <dgm:cxn modelId="{DFF4F072-EA33-4240-AC8C-1626ACDE274D}" type="presParOf" srcId="{DB094EC8-8896-F34F-B4D5-DD48EFEFB16F}" destId="{33658776-7722-2C43-9F3C-A7D1D2010096}" srcOrd="15" destOrd="0" presId="urn:microsoft.com/office/officeart/2005/8/layout/cycle6"/>
    <dgm:cxn modelId="{7442E66C-C9C1-CF49-A357-E80BC50FBF24}" type="presParOf" srcId="{DB094EC8-8896-F34F-B4D5-DD48EFEFB16F}" destId="{E8C83F2C-88CA-BF4B-B60C-C80FCB300774}" srcOrd="16" destOrd="0" presId="urn:microsoft.com/office/officeart/2005/8/layout/cycle6"/>
    <dgm:cxn modelId="{6DFF64A8-AACE-A740-99A3-458BEF01C4F9}" type="presParOf" srcId="{DB094EC8-8896-F34F-B4D5-DD48EFEFB16F}" destId="{89BC4EEE-C09E-0245-93F6-F762F0BA3A4C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CDFEC088-60FD-4D3E-8D12-3E27C4E05C14}" type="datetimeFigureOut">
              <a:rPr lang="en-US" smtClean="0"/>
              <a:t>2/6/13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4EC8268B-669E-4B47-83E3-A43850873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00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3F07B141-B8B1-514E-A462-ED84F2CBA406}" type="datetimeFigureOut">
              <a:rPr lang="en-US" smtClean="0"/>
              <a:t>2/6/13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871E848E-63CA-F945-B4A4-984F7C560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6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9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29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3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29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3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29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process is </a:t>
            </a:r>
            <a:r>
              <a:rPr lang="en-US" dirty="0" err="1" smtClean="0"/>
              <a:t>mAdDeNiNg</a:t>
            </a:r>
            <a:r>
              <a:rPr lang="en-US" dirty="0" smtClean="0"/>
              <a:t>!!!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1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11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45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5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37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1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8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1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1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3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62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3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9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2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154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6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5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1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49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 same formula she did with her son’s homework,</a:t>
            </a:r>
            <a:r>
              <a:rPr lang="en-US" baseline="0" dirty="0" smtClean="0"/>
              <a:t> she realizes how much money is wasted on the abandoned light!</a:t>
            </a:r>
          </a:p>
          <a:p>
            <a:r>
              <a:rPr lang="en-US" b="1" baseline="0" dirty="0" smtClean="0"/>
              <a:t>Need to know the amount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5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848E-63CA-F945-B4A4-984F7C560C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8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7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7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5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7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A3C32-4A68-124B-AAEF-A74048FAFFB7}" type="datetimeFigureOut">
              <a:rPr lang="en-US" smtClean="0"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07A7-A118-9143-A4D3-E3ADCCC6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9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tU3LnOdXERSJkM&amp;tbnid=zNUlTsXbPjcTdM:&amp;ved=0CAUQjRw&amp;url=http://www.npr.org/blogs/thetwo-way/2012/11/26/165928869/news-outlets-punkd-somebody-profits-google-wi-fi-buy-is-a-hoax&amp;ei=cJYJUc_BIc3p0QHfloCIAw&amp;bvm=bv.41642243,d.dmQ&amp;psig=AFQjCNGYcT1rz9YGcdMDdMeWSDX-THp_rg&amp;ust=1359669229627218" TargetMode="External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uA1O7l57sQYYnM&amp;tbnid=Gw0bRyGLA-EjIM:&amp;ved=0CAUQjRw&amp;url=http://nineappletrees.wordpress.com/tag/electrical-2/&amp;ei=kKgKUdezGsmn0gGzsIDwCQ&amp;bvm=bv.41642243,d.dmQ&amp;psig=AFQjCNGleMsXKV-1a7xzKQex4ONFLIVjWQ&amp;ust=1359739347972379" TargetMode="External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uA1O7l57sQYYnM&amp;tbnid=Gw0bRyGLA-EjIM:&amp;ved=0CAUQjRw&amp;url=http://nineappletrees.wordpress.com/tag/electrical-2/&amp;ei=kKgKUdezGsmn0gGzsIDwCQ&amp;bvm=bv.41642243,d.dmQ&amp;psig=AFQjCNGleMsXKV-1a7xzKQex4ONFLIVjWQ&amp;ust=1359739347972379" TargetMode="External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soGzFh0KQcZcWM&amp;tbnid=3cjAXEB1oBv8-M:&amp;ved=0CAUQjRw&amp;url=http://naturalmedicure.blogspot.com/2012_08_01_archive.html&amp;ei=TJAJUbOrKuu60QH5zIHACg&amp;bvm=bv.41642243,d.dmQ&amp;psig=AFQjCNESa1QZ6tijLaruawMJ6p-VIkg8mg&amp;ust=1359667631021444" TargetMode="External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aCHfmEiVm0ZlaM&amp;tbnid=pegb9rybXJ5fGM:&amp;ved=0CAUQjRw&amp;url=http://getleducated.com/tag/united-states-congress/&amp;ei=J5IJUZW0HpLV0gG9gIHABA&amp;bvm=bv.41642243,d.dmQ&amp;psig=AFQjCNGD5d0CtaY_PHrCiV3v5JMUuA1ulQ&amp;ust=1359668127674166" TargetMode="External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ght bul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60" y="724734"/>
            <a:ext cx="5889524" cy="3255289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Bright Ideas </a:t>
            </a:r>
            <a:br>
              <a:rPr lang="en-US" sz="7200" b="1" dirty="0" smtClean="0">
                <a:solidFill>
                  <a:schemeClr val="bg1"/>
                </a:solidFill>
              </a:rPr>
            </a:br>
            <a:r>
              <a:rPr lang="en-US" sz="7200" b="1" dirty="0" smtClean="0">
                <a:solidFill>
                  <a:schemeClr val="bg1"/>
                </a:solidFill>
              </a:rPr>
              <a:t>for Social Change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34413" y="4472395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Green Teams Lunch &amp; Learn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February 6, 2013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6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6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eyCalcula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140618">
            <a:off x="3692820" y="-300949"/>
            <a:ext cx="1024598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0" dirty="0" smtClean="0">
                <a:solidFill>
                  <a:srgbClr val="FF0000"/>
                </a:solidFill>
                <a:latin typeface="Bernard MT Condensed"/>
                <a:cs typeface="Bernard MT Condensed"/>
              </a:rPr>
              <a:t>!</a:t>
            </a:r>
            <a:endParaRPr lang="en-US" sz="50000" dirty="0">
              <a:solidFill>
                <a:srgbClr val="FF0000"/>
              </a:solidFill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9880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29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6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6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6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108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b="11612"/>
          <a:stretch/>
        </p:blipFill>
        <p:spPr>
          <a:xfrm>
            <a:off x="1227382" y="0"/>
            <a:ext cx="6629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812" y="393593"/>
            <a:ext cx="6781800" cy="86828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Updates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9943" y="1363145"/>
            <a:ext cx="7543800" cy="4887709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en-US" sz="2800" dirty="0" smtClean="0">
                <a:solidFill>
                  <a:srgbClr val="254061"/>
                </a:solidFill>
              </a:rPr>
              <a:t> February 27</a:t>
            </a:r>
            <a:r>
              <a:rPr lang="en-US" sz="2800" baseline="30000" dirty="0" smtClean="0">
                <a:solidFill>
                  <a:srgbClr val="254061"/>
                </a:solidFill>
              </a:rPr>
              <a:t>th</a:t>
            </a:r>
            <a:r>
              <a:rPr lang="en-US" sz="2800" dirty="0" smtClean="0">
                <a:solidFill>
                  <a:srgbClr val="254061"/>
                </a:solidFill>
              </a:rPr>
              <a:t> Green Team Lunch </a:t>
            </a:r>
          </a:p>
          <a:p>
            <a:pPr lvl="2">
              <a:buFont typeface="Wingdings" charset="2"/>
              <a:buChar char="§"/>
            </a:pPr>
            <a:r>
              <a:rPr lang="en-US" sz="2400" dirty="0" smtClean="0">
                <a:solidFill>
                  <a:srgbClr val="254061"/>
                </a:solidFill>
              </a:rPr>
              <a:t>12% Challenge and Sharing Successes &amp; Challenges</a:t>
            </a:r>
          </a:p>
          <a:p>
            <a:pPr lvl="2">
              <a:buFont typeface="Wingdings" charset="2"/>
              <a:buChar char="§"/>
            </a:pPr>
            <a:r>
              <a:rPr lang="en-US" dirty="0">
                <a:solidFill>
                  <a:srgbClr val="254061"/>
                </a:solidFill>
              </a:rPr>
              <a:t> </a:t>
            </a:r>
            <a:r>
              <a:rPr lang="en-US" dirty="0" smtClean="0">
                <a:solidFill>
                  <a:srgbClr val="254061"/>
                </a:solidFill>
              </a:rPr>
              <a:t>Registration Opens February 12th</a:t>
            </a:r>
            <a:endParaRPr lang="en-US" sz="2400" dirty="0" smtClean="0">
              <a:solidFill>
                <a:srgbClr val="25406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2800" dirty="0">
                <a:solidFill>
                  <a:srgbClr val="254061"/>
                </a:solidFill>
              </a:rPr>
              <a:t> </a:t>
            </a:r>
            <a:r>
              <a:rPr lang="en-US" dirty="0" smtClean="0">
                <a:solidFill>
                  <a:srgbClr val="254061"/>
                </a:solidFill>
              </a:rPr>
              <a:t>12% Challenge </a:t>
            </a:r>
          </a:p>
          <a:p>
            <a:pPr lvl="2">
              <a:buFont typeface="Wingdings" charset="2"/>
              <a:buChar char="§"/>
            </a:pPr>
            <a:r>
              <a:rPr lang="en-US" sz="2400" dirty="0" smtClean="0">
                <a:solidFill>
                  <a:srgbClr val="254061"/>
                </a:solidFill>
              </a:rPr>
              <a:t>March 25</a:t>
            </a:r>
            <a:r>
              <a:rPr lang="en-US" sz="2400" baseline="30000" dirty="0" smtClean="0">
                <a:solidFill>
                  <a:srgbClr val="254061"/>
                </a:solidFill>
              </a:rPr>
              <a:t>th</a:t>
            </a:r>
            <a:r>
              <a:rPr lang="en-US" sz="2400" dirty="0" smtClean="0">
                <a:solidFill>
                  <a:srgbClr val="254061"/>
                </a:solidFill>
              </a:rPr>
              <a:t> to April 5</a:t>
            </a:r>
            <a:r>
              <a:rPr lang="en-US" sz="2400" baseline="30000" dirty="0" smtClean="0">
                <a:solidFill>
                  <a:srgbClr val="254061"/>
                </a:solidFill>
              </a:rPr>
              <a:t>th</a:t>
            </a:r>
            <a:endParaRPr lang="en-US" dirty="0">
              <a:solidFill>
                <a:srgbClr val="25406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254061"/>
                </a:solidFill>
              </a:rPr>
              <a:t>Grapevine – tips for your meeting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254061"/>
                </a:solidFill>
              </a:rPr>
              <a:t>The Sustainability Institute</a:t>
            </a:r>
          </a:p>
          <a:p>
            <a:pPr lvl="2">
              <a:buFont typeface="Wingdings" charset="2"/>
              <a:buChar char="§"/>
            </a:pPr>
            <a:r>
              <a:rPr lang="en-US" dirty="0" err="1" smtClean="0">
                <a:solidFill>
                  <a:srgbClr val="254061"/>
                </a:solidFill>
              </a:rPr>
              <a:t>Sustainability.psu.edu</a:t>
            </a:r>
            <a:endParaRPr lang="en-US" dirty="0" smtClean="0">
              <a:solidFill>
                <a:srgbClr val="254061"/>
              </a:solidFill>
            </a:endParaRPr>
          </a:p>
          <a:p>
            <a:pPr lvl="1">
              <a:buFont typeface="Wingdings" charset="2"/>
              <a:buChar char="§"/>
            </a:pPr>
            <a:endParaRPr lang="en-US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0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.npr.org/assets/img/2012/11/26/google262way_custom-b0a89fbf1933607665ebaac4a7c08bc85e11dfe3-s6-c1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2" y="609404"/>
            <a:ext cx="8086725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972" y="3543104"/>
            <a:ext cx="404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8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8B5F"/>
            </a:gs>
            <a:gs pos="100000">
              <a:srgbClr val="F0C19E"/>
            </a:gs>
          </a:gsLst>
          <a:lin ang="155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106.JPG"/>
          <p:cNvPicPr>
            <a:picLocks noChangeAspect="1"/>
          </p:cNvPicPr>
          <p:nvPr/>
        </p:nvPicPr>
        <p:blipFill rotWithShape="1"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/>
          <a:stretch/>
        </p:blipFill>
        <p:spPr>
          <a:xfrm>
            <a:off x="2212708" y="-839542"/>
            <a:ext cx="4686095" cy="856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prout Lightbulb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2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7411">
            <a:off x="6064693" y="488507"/>
            <a:ext cx="944225" cy="12589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842096" y="650983"/>
            <a:ext cx="320186" cy="21344"/>
          </a:xfrm>
          <a:prstGeom prst="line">
            <a:avLst/>
          </a:prstGeom>
          <a:ln>
            <a:solidFill>
              <a:srgbClr val="FFC6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02190" y="280589"/>
            <a:ext cx="320186" cy="167629"/>
          </a:xfrm>
          <a:prstGeom prst="line">
            <a:avLst/>
          </a:prstGeom>
          <a:ln>
            <a:solidFill>
              <a:srgbClr val="FFC6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66809" y="77823"/>
            <a:ext cx="0" cy="269791"/>
          </a:xfrm>
          <a:prstGeom prst="line">
            <a:avLst/>
          </a:prstGeom>
          <a:ln>
            <a:solidFill>
              <a:srgbClr val="FFC6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911329" y="77823"/>
            <a:ext cx="228836" cy="349051"/>
          </a:xfrm>
          <a:prstGeom prst="line">
            <a:avLst/>
          </a:prstGeom>
          <a:ln>
            <a:solidFill>
              <a:srgbClr val="FFC6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133516" y="448218"/>
            <a:ext cx="320186" cy="181421"/>
          </a:xfrm>
          <a:prstGeom prst="line">
            <a:avLst/>
          </a:prstGeom>
          <a:ln>
            <a:solidFill>
              <a:srgbClr val="FFC6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90905" y="939123"/>
            <a:ext cx="262797" cy="21344"/>
          </a:xfrm>
          <a:prstGeom prst="line">
            <a:avLst/>
          </a:prstGeom>
          <a:ln>
            <a:solidFill>
              <a:srgbClr val="FFC6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30812" y="1227263"/>
            <a:ext cx="320186" cy="234781"/>
          </a:xfrm>
          <a:prstGeom prst="line">
            <a:avLst/>
          </a:prstGeom>
          <a:ln>
            <a:solidFill>
              <a:srgbClr val="FFC6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66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10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6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iceSpace_063Pyxu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11"/>
            <a:ext cx="9144000" cy="693229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487864" y="124693"/>
            <a:ext cx="2529840" cy="1676400"/>
          </a:xfrm>
          <a:prstGeom prst="cloudCallout">
            <a:avLst>
              <a:gd name="adj1" fmla="val -70913"/>
              <a:gd name="adj2" fmla="val 58906"/>
            </a:avLst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i="1" dirty="0" smtClean="0">
                <a:solidFill>
                  <a:srgbClr val="008000"/>
                </a:solidFill>
              </a:rPr>
              <a:t>$$</a:t>
            </a:r>
            <a:endParaRPr lang="en-US" sz="68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3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1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1" t="32258" r="13260"/>
          <a:stretch/>
        </p:blipFill>
        <p:spPr>
          <a:xfrm>
            <a:off x="142529" y="-131309"/>
            <a:ext cx="8634806" cy="6655772"/>
          </a:xfrm>
          <a:prstGeom prst="rect">
            <a:avLst/>
          </a:prstGeom>
        </p:spPr>
      </p:pic>
      <p:pic>
        <p:nvPicPr>
          <p:cNvPr id="8" name="Picture 7" descr="7876990-huge-stack-of-prop-money-bundled-in-10000-dollar-stacks-isolated-on-black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44" y="2248493"/>
            <a:ext cx="1936490" cy="25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9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812" y="964683"/>
            <a:ext cx="7790331" cy="35721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2313287" y="3658078"/>
            <a:ext cx="42804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i="1" cap="none" spc="0" dirty="0" smtClean="0">
                <a:ln w="12700">
                  <a:noFill/>
                  <a:prstDash val="solid"/>
                </a:ln>
                <a:solidFill>
                  <a:srgbClr val="00009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TOTL</a:t>
            </a:r>
            <a:endParaRPr lang="en-US" sz="12000" b="1" i="1" cap="none" spc="0" dirty="0">
              <a:ln w="12700">
                <a:noFill/>
                <a:prstDash val="solid"/>
              </a:ln>
              <a:solidFill>
                <a:srgbClr val="00009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180" y="983561"/>
            <a:ext cx="56104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Please</a:t>
            </a:r>
            <a:endParaRPr lang="en-US" sz="66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5303" y="2112628"/>
            <a:ext cx="7007896" cy="1141195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5303" y="2030205"/>
            <a:ext cx="7007896" cy="1107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Turn Off The Lights</a:t>
            </a:r>
            <a:endParaRPr lang="en-US" sz="66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3180" y="3138203"/>
            <a:ext cx="57125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When Not in Use!</a:t>
            </a:r>
            <a:endParaRPr lang="en-US" sz="5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08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ineappletrees.files.wordpress.com/2012/04/light-switch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" y="672456"/>
            <a:ext cx="7979080" cy="59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1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ineappletrees.files.wordpress.com/2012/04/light-switch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" y="672456"/>
            <a:ext cx="7979080" cy="59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454005">
            <a:off x="2602979" y="2486864"/>
            <a:ext cx="8220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Overhead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rot="502824">
            <a:off x="3791227" y="2583785"/>
            <a:ext cx="44748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Fan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 rot="398458">
            <a:off x="4622800" y="2768639"/>
            <a:ext cx="86748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439403">
            <a:off x="5821681" y="2971656"/>
            <a:ext cx="52585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822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896433">
            <a:off x="-981589" y="2400324"/>
            <a:ext cx="4816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Sign the Pledge!</a:t>
            </a:r>
            <a:endParaRPr lang="en-US" sz="5400" b="1" cap="none" spc="0" dirty="0">
              <a:ln w="12700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Energy Pledg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265">
            <a:off x="1917700" y="0"/>
            <a:ext cx="5299364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462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560746"/>
              </p:ext>
            </p:extLst>
          </p:nvPr>
        </p:nvGraphicFramePr>
        <p:xfrm>
          <a:off x="457200" y="518160"/>
          <a:ext cx="8229600" cy="560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36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6" r="176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24987" y="2908893"/>
            <a:ext cx="5479867" cy="1014197"/>
            <a:chOff x="725864" y="2493262"/>
            <a:chExt cx="5479867" cy="10141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565"/>
            <a:stretch/>
          </p:blipFill>
          <p:spPr>
            <a:xfrm>
              <a:off x="2938268" y="2493262"/>
              <a:ext cx="3267463" cy="850302"/>
            </a:xfrm>
            <a:prstGeom prst="rect">
              <a:avLst/>
            </a:prstGeom>
          </p:spPr>
        </p:pic>
        <p:pic>
          <p:nvPicPr>
            <p:cNvPr id="1026" name="Picture 2" descr="L:\CP&amp;D\Signage\Univ Mark\1_Inch_RevShort [Converted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64" y="2700349"/>
              <a:ext cx="1819373" cy="80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367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2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_bulb_question_m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238760"/>
            <a:ext cx="6471920" cy="6471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8302393">
            <a:off x="1239776" y="2412480"/>
            <a:ext cx="3622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Case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3228814">
            <a:off x="3723734" y="2476514"/>
            <a:ext cx="40272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the Pesky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F497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4507" y="4332450"/>
            <a:ext cx="3556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noFill/>
                  <a:prstDash val="solid"/>
                </a:ln>
                <a:solidFill>
                  <a:srgbClr val="1F497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Bulb</a:t>
            </a:r>
            <a:endParaRPr lang="en-US" sz="6000" b="1" cap="none" spc="0" dirty="0">
              <a:ln w="12700">
                <a:noFill/>
                <a:prstDash val="solid"/>
              </a:ln>
              <a:solidFill>
                <a:srgbClr val="1F497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 rot="19362833">
            <a:off x="2311307" y="2240128"/>
            <a:ext cx="4262190" cy="230832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dern No. 20"/>
                <a:cs typeface="Modern No. 20"/>
              </a:rPr>
              <a:t>CASE</a:t>
            </a:r>
          </a:p>
          <a:p>
            <a:pPr algn="ctr"/>
            <a:r>
              <a:rPr lang="en-US" sz="72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dern No. 20"/>
                <a:cs typeface="Modern No. 20"/>
              </a:rPr>
              <a:t>CLOSED</a:t>
            </a:r>
            <a:endParaRPr lang="en-US" sz="7200" b="1" cap="none" spc="0" dirty="0" smtClean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dern No. 20"/>
              <a:cs typeface="Modern No. 20"/>
            </a:endParaRPr>
          </a:p>
        </p:txBody>
      </p:sp>
    </p:spTree>
    <p:extLst>
      <p:ext uri="{BB962C8B-B14F-4D97-AF65-F5344CB8AC3E}">
        <p14:creationId xmlns:p14="http://schemas.microsoft.com/office/powerpoint/2010/main" val="154620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63784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803987" y="184824"/>
            <a:ext cx="7536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Why Was She Successful?</a:t>
            </a:r>
            <a:endParaRPr lang="en-US" sz="5400" b="1" cap="none" spc="0" dirty="0"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5419" y="3158869"/>
            <a:ext cx="1855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Social </a:t>
            </a:r>
          </a:p>
          <a:p>
            <a:pPr algn="ctr"/>
            <a:r>
              <a:rPr lang="en-US" sz="2800" b="1" dirty="0" smtClean="0"/>
              <a:t>Marketing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286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_bulb_question_m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238760"/>
            <a:ext cx="6471920" cy="6471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8302393">
            <a:off x="1239776" y="2412480"/>
            <a:ext cx="3622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Case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3228814">
            <a:off x="3723734" y="2476514"/>
            <a:ext cx="40272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the Pesky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F497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4507" y="4332450"/>
            <a:ext cx="3556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noFill/>
                  <a:prstDash val="solid"/>
                </a:ln>
                <a:solidFill>
                  <a:srgbClr val="1F497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Bulb</a:t>
            </a:r>
            <a:endParaRPr lang="en-US" sz="6000" b="1" cap="none" spc="0" dirty="0">
              <a:ln w="12700">
                <a:noFill/>
                <a:prstDash val="solid"/>
              </a:ln>
              <a:solidFill>
                <a:srgbClr val="1F497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14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use-night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25"/>
            <a:ext cx="9144000" cy="60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4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ulmasti.com/wp-content/uploads/2011/04/Cracked-Heels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01" y="523070"/>
            <a:ext cx="390525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2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hly-usage-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9" y="1818640"/>
            <a:ext cx="8174551" cy="30073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48080" y="2245360"/>
            <a:ext cx="701040" cy="6299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1324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etleducated.files.wordpress.com/2011/08/incandescent-bulb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0" y="1189973"/>
            <a:ext cx="2552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8773" y="2993721"/>
            <a:ext cx="573692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smtClean="0"/>
              <a:t>= $12/</a:t>
            </a:r>
            <a:r>
              <a:rPr lang="en-US" sz="12500" dirty="0" err="1" smtClean="0"/>
              <a:t>yr</a:t>
            </a:r>
            <a:endParaRPr lang="en-US" sz="12500" dirty="0"/>
          </a:p>
        </p:txBody>
      </p:sp>
    </p:spTree>
    <p:extLst>
      <p:ext uri="{BB962C8B-B14F-4D97-AF65-F5344CB8AC3E}">
        <p14:creationId xmlns:p14="http://schemas.microsoft.com/office/powerpoint/2010/main" val="303297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0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182</Words>
  <Application>Microsoft Macintosh PowerPoint</Application>
  <PresentationFormat>On-screen Show (4:3)</PresentationFormat>
  <Paragraphs>75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Bright Ideas  for Social Change</vt:lpstr>
      <vt:lpstr>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Pesky Lightbulb</dc:title>
  <dc:creator>Jillian Zankowski</dc:creator>
  <cp:lastModifiedBy>Lydia Vandenbergh</cp:lastModifiedBy>
  <cp:revision>64</cp:revision>
  <cp:lastPrinted>2013-02-05T21:39:27Z</cp:lastPrinted>
  <dcterms:created xsi:type="dcterms:W3CDTF">2013-01-10T15:37:28Z</dcterms:created>
  <dcterms:modified xsi:type="dcterms:W3CDTF">2013-02-06T15:11:13Z</dcterms:modified>
</cp:coreProperties>
</file>